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8" r:id="rId1"/>
    <p:sldMasterId id="2147483783" r:id="rId2"/>
  </p:sldMasterIdLst>
  <p:notesMasterIdLst>
    <p:notesMasterId r:id="rId21"/>
  </p:notesMasterIdLst>
  <p:handoutMasterIdLst>
    <p:handoutMasterId r:id="rId22"/>
  </p:handoutMasterIdLst>
  <p:sldIdLst>
    <p:sldId id="570" r:id="rId3"/>
    <p:sldId id="571" r:id="rId4"/>
    <p:sldId id="572" r:id="rId5"/>
    <p:sldId id="574" r:id="rId6"/>
    <p:sldId id="575" r:id="rId7"/>
    <p:sldId id="589" r:id="rId8"/>
    <p:sldId id="576" r:id="rId9"/>
    <p:sldId id="577" r:id="rId10"/>
    <p:sldId id="592" r:id="rId11"/>
    <p:sldId id="578" r:id="rId12"/>
    <p:sldId id="590" r:id="rId13"/>
    <p:sldId id="591" r:id="rId14"/>
    <p:sldId id="579" r:id="rId15"/>
    <p:sldId id="595" r:id="rId16"/>
    <p:sldId id="580" r:id="rId17"/>
    <p:sldId id="581" r:id="rId18"/>
    <p:sldId id="582" r:id="rId19"/>
    <p:sldId id="583" r:id="rId20"/>
  </p:sldIdLst>
  <p:sldSz cx="9144000" cy="6858000" type="screen4x3"/>
  <p:notesSz cx="10234613" cy="7099300"/>
  <p:defaultTextStyle>
    <a:defPPr>
      <a:defRPr lang="en-NZ"/>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istrator" initials="A" lastIdx="3" clrIdx="0"/>
  <p:cmAuthor id="1" name="Charlie Russell"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999900"/>
    <a:srgbClr val="999999"/>
    <a:srgbClr val="669999"/>
    <a:srgbClr val="FFCC33"/>
    <a:srgbClr val="FFFFCC"/>
    <a:srgbClr val="CCCC66"/>
    <a:srgbClr val="99CCCC"/>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29" autoAdjust="0"/>
    <p:restoredTop sz="87654" autoAdjust="0"/>
  </p:normalViewPr>
  <p:slideViewPr>
    <p:cSldViewPr snapToObjects="1">
      <p:cViewPr varScale="1">
        <p:scale>
          <a:sx n="101" d="100"/>
          <a:sy n="101" d="100"/>
        </p:scale>
        <p:origin x="1288" y="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88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TALO\OCOG\HR%20&amp;%20Stats\Stats\2017TNSO\CPI\2017q1-cpi-tokelau\2017q1-cpi-tokelau-calc-ALT31mar17Mafa&amp;JJ.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baseline="0">
                <a:latin typeface="Arial Mäori" pitchFamily="34" charset="0"/>
              </a:defRPr>
            </a:pPr>
            <a:r>
              <a:rPr lang="en-NZ"/>
              <a:t>Tokelau quarterly consumer price index </a:t>
            </a:r>
            <a:br>
              <a:rPr lang="en-NZ"/>
            </a:br>
            <a:r>
              <a:rPr lang="en-NZ" b="0"/>
              <a:t>June 2012 = 1.00 </a:t>
            </a:r>
          </a:p>
        </c:rich>
      </c:tx>
      <c:layout/>
      <c:overlay val="1"/>
    </c:title>
    <c:autoTitleDeleted val="0"/>
    <c:plotArea>
      <c:layout>
        <c:manualLayout>
          <c:xMode val="edge"/>
          <c:yMode val="edge"/>
          <c:x val="0"/>
          <c:y val="0.18652149675980767"/>
          <c:w val="1"/>
          <c:h val="0.68273439778361034"/>
        </c:manualLayout>
      </c:layout>
      <c:lineChart>
        <c:grouping val="standard"/>
        <c:varyColors val="0"/>
        <c:ser>
          <c:idx val="3"/>
          <c:order val="0"/>
          <c:tx>
            <c:strRef>
              <c:f>Graphs!$A$26</c:f>
              <c:strCache>
                <c:ptCount val="1"/>
                <c:pt idx="0">
                  <c:v>All goods</c:v>
                </c:pt>
              </c:strCache>
            </c:strRef>
          </c:tx>
          <c:spPr>
            <a:ln w="15875">
              <a:solidFill>
                <a:srgbClr val="ED7D31">
                  <a:lumMod val="75000"/>
                </a:srgbClr>
              </a:solidFill>
              <a:prstDash val="sysDash"/>
            </a:ln>
          </c:spPr>
          <c:marker>
            <c:symbol val="none"/>
          </c:marker>
          <c:cat>
            <c:strRef>
              <c:f>Graphs!$C$22:$V$22</c:f>
              <c:strCache>
                <c:ptCount val="20"/>
                <c:pt idx="0">
                  <c:v>J
12</c:v>
                </c:pt>
                <c:pt idx="1">
                  <c:v>S
12</c:v>
                </c:pt>
                <c:pt idx="2">
                  <c:v>D
12</c:v>
                </c:pt>
                <c:pt idx="3">
                  <c:v>M
13</c:v>
                </c:pt>
                <c:pt idx="4">
                  <c:v>J
13</c:v>
                </c:pt>
                <c:pt idx="5">
                  <c:v>S
13</c:v>
                </c:pt>
                <c:pt idx="6">
                  <c:v>D
13</c:v>
                </c:pt>
                <c:pt idx="7">
                  <c:v>M
14</c:v>
                </c:pt>
                <c:pt idx="8">
                  <c:v>J
14</c:v>
                </c:pt>
                <c:pt idx="9">
                  <c:v>S
14</c:v>
                </c:pt>
                <c:pt idx="10">
                  <c:v>D
14</c:v>
                </c:pt>
                <c:pt idx="11">
                  <c:v>M
15</c:v>
                </c:pt>
                <c:pt idx="12">
                  <c:v>J
15</c:v>
                </c:pt>
                <c:pt idx="13">
                  <c:v>S
15</c:v>
                </c:pt>
                <c:pt idx="14">
                  <c:v>D
15</c:v>
                </c:pt>
                <c:pt idx="15">
                  <c:v>M
16</c:v>
                </c:pt>
                <c:pt idx="16">
                  <c:v>J
16</c:v>
                </c:pt>
                <c:pt idx="17">
                  <c:v>S
16</c:v>
                </c:pt>
                <c:pt idx="18">
                  <c:v>D
16</c:v>
                </c:pt>
                <c:pt idx="19">
                  <c:v>M
17</c:v>
                </c:pt>
              </c:strCache>
            </c:strRef>
          </c:cat>
          <c:val>
            <c:numRef>
              <c:f>Graphs!$C$26:$V$26</c:f>
              <c:numCache>
                <c:formatCode>0.000</c:formatCode>
                <c:ptCount val="20"/>
                <c:pt idx="0">
                  <c:v>1</c:v>
                </c:pt>
                <c:pt idx="1">
                  <c:v>1.0006291335155597</c:v>
                </c:pt>
                <c:pt idx="2">
                  <c:v>1.0237581405681788</c:v>
                </c:pt>
                <c:pt idx="3">
                  <c:v>1.017492798896964</c:v>
                </c:pt>
                <c:pt idx="4">
                  <c:v>1.0045241223202113</c:v>
                </c:pt>
                <c:pt idx="5">
                  <c:v>1.0162513758110032</c:v>
                </c:pt>
                <c:pt idx="6">
                  <c:v>1.0459494457844374</c:v>
                </c:pt>
                <c:pt idx="7">
                  <c:v>1.0475039786928999</c:v>
                </c:pt>
                <c:pt idx="8">
                  <c:v>1.0486329455072203</c:v>
                </c:pt>
                <c:pt idx="9">
                  <c:v>1.0657939862551429</c:v>
                </c:pt>
                <c:pt idx="10">
                  <c:v>1.073608851679321</c:v>
                </c:pt>
                <c:pt idx="11">
                  <c:v>1.0965227595348419</c:v>
                </c:pt>
                <c:pt idx="12">
                  <c:v>1.10010861359916</c:v>
                </c:pt>
                <c:pt idx="13">
                  <c:v>1.1113988233850198</c:v>
                </c:pt>
                <c:pt idx="14">
                  <c:v>1.1015478158272813</c:v>
                </c:pt>
                <c:pt idx="15">
                  <c:v>1.0991236995507359</c:v>
                </c:pt>
                <c:pt idx="16">
                  <c:v>1.0934355949450769</c:v>
                </c:pt>
                <c:pt idx="17" formatCode="General">
                  <c:v>1.0849021330193063</c:v>
                </c:pt>
                <c:pt idx="18" formatCode="General">
                  <c:v>1.0718221051486552</c:v>
                </c:pt>
                <c:pt idx="19" formatCode="General">
                  <c:v>1.0788058331536097</c:v>
                </c:pt>
              </c:numCache>
            </c:numRef>
          </c:val>
          <c:smooth val="0"/>
        </c:ser>
        <c:ser>
          <c:idx val="0"/>
          <c:order val="1"/>
          <c:tx>
            <c:strRef>
              <c:f>Graphs!$A$27</c:f>
              <c:strCache>
                <c:ptCount val="1"/>
                <c:pt idx="0">
                  <c:v>CPI-nocigs</c:v>
                </c:pt>
              </c:strCache>
            </c:strRef>
          </c:tx>
          <c:spPr>
            <a:ln w="12700">
              <a:solidFill>
                <a:sysClr val="windowText" lastClr="000000"/>
              </a:solidFill>
            </a:ln>
          </c:spPr>
          <c:marker>
            <c:symbol val="none"/>
          </c:marker>
          <c:cat>
            <c:strRef>
              <c:f>Graphs!$C$22:$V$22</c:f>
              <c:strCache>
                <c:ptCount val="20"/>
                <c:pt idx="0">
                  <c:v>J
12</c:v>
                </c:pt>
                <c:pt idx="1">
                  <c:v>S
12</c:v>
                </c:pt>
                <c:pt idx="2">
                  <c:v>D
12</c:v>
                </c:pt>
                <c:pt idx="3">
                  <c:v>M
13</c:v>
                </c:pt>
                <c:pt idx="4">
                  <c:v>J
13</c:v>
                </c:pt>
                <c:pt idx="5">
                  <c:v>S
13</c:v>
                </c:pt>
                <c:pt idx="6">
                  <c:v>D
13</c:v>
                </c:pt>
                <c:pt idx="7">
                  <c:v>M
14</c:v>
                </c:pt>
                <c:pt idx="8">
                  <c:v>J
14</c:v>
                </c:pt>
                <c:pt idx="9">
                  <c:v>S
14</c:v>
                </c:pt>
                <c:pt idx="10">
                  <c:v>D
14</c:v>
                </c:pt>
                <c:pt idx="11">
                  <c:v>M
15</c:v>
                </c:pt>
                <c:pt idx="12">
                  <c:v>J
15</c:v>
                </c:pt>
                <c:pt idx="13">
                  <c:v>S
15</c:v>
                </c:pt>
                <c:pt idx="14">
                  <c:v>D
15</c:v>
                </c:pt>
                <c:pt idx="15">
                  <c:v>M
16</c:v>
                </c:pt>
                <c:pt idx="16">
                  <c:v>J
16</c:v>
                </c:pt>
                <c:pt idx="17">
                  <c:v>S
16</c:v>
                </c:pt>
                <c:pt idx="18">
                  <c:v>D
16</c:v>
                </c:pt>
                <c:pt idx="19">
                  <c:v>M
17</c:v>
                </c:pt>
              </c:strCache>
            </c:strRef>
          </c:cat>
          <c:val>
            <c:numRef>
              <c:f>Graphs!$C$27:$V$27</c:f>
              <c:numCache>
                <c:formatCode>0.000</c:formatCode>
                <c:ptCount val="20"/>
                <c:pt idx="0">
                  <c:v>1</c:v>
                </c:pt>
                <c:pt idx="1">
                  <c:v>0.99664696430194688</c:v>
                </c:pt>
                <c:pt idx="2">
                  <c:v>1.0243626341081844</c:v>
                </c:pt>
                <c:pt idx="3">
                  <c:v>1.0168548262464978</c:v>
                </c:pt>
                <c:pt idx="4">
                  <c:v>1.0066754371080917</c:v>
                </c:pt>
                <c:pt idx="5">
                  <c:v>0.99586645286393083</c:v>
                </c:pt>
                <c:pt idx="6">
                  <c:v>1.0260928047788274</c:v>
                </c:pt>
                <c:pt idx="7">
                  <c:v>1.026883398245376</c:v>
                </c:pt>
                <c:pt idx="8">
                  <c:v>1.0239473861580908</c:v>
                </c:pt>
                <c:pt idx="9">
                  <c:v>1.0296679077326394</c:v>
                </c:pt>
                <c:pt idx="10">
                  <c:v>1.035815875631229</c:v>
                </c:pt>
                <c:pt idx="11">
                  <c:v>1.0579127130907802</c:v>
                </c:pt>
                <c:pt idx="12">
                  <c:v>1.0522312420078919</c:v>
                </c:pt>
                <c:pt idx="13">
                  <c:v>1.0536712201795337</c:v>
                </c:pt>
                <c:pt idx="14">
                  <c:v>1.0359292058414846</c:v>
                </c:pt>
                <c:pt idx="15">
                  <c:v>1.0330243683731142</c:v>
                </c:pt>
                <c:pt idx="16">
                  <c:v>1.026208268195743</c:v>
                </c:pt>
                <c:pt idx="17" formatCode="General">
                  <c:v>1.0159825541172829</c:v>
                </c:pt>
                <c:pt idx="18" formatCode="General">
                  <c:v>1.000308654554946</c:v>
                </c:pt>
                <c:pt idx="19" formatCode="General">
                  <c:v>1.0086773103714937</c:v>
                </c:pt>
              </c:numCache>
            </c:numRef>
          </c:val>
          <c:smooth val="0"/>
        </c:ser>
        <c:ser>
          <c:idx val="1"/>
          <c:order val="2"/>
          <c:tx>
            <c:strRef>
              <c:f>Graphs!$A$28</c:f>
              <c:strCache>
                <c:ptCount val="1"/>
                <c:pt idx="0">
                  <c:v>CPI-nocigs &amp; alcohol</c:v>
                </c:pt>
              </c:strCache>
            </c:strRef>
          </c:tx>
          <c:spPr>
            <a:ln>
              <a:solidFill>
                <a:srgbClr val="9BBB59">
                  <a:lumMod val="75000"/>
                </a:srgbClr>
              </a:solidFill>
              <a:prstDash val="sysDot"/>
            </a:ln>
          </c:spPr>
          <c:marker>
            <c:symbol val="none"/>
          </c:marker>
          <c:cat>
            <c:strRef>
              <c:f>Graphs!$C$22:$V$22</c:f>
              <c:strCache>
                <c:ptCount val="20"/>
                <c:pt idx="0">
                  <c:v>J
12</c:v>
                </c:pt>
                <c:pt idx="1">
                  <c:v>S
12</c:v>
                </c:pt>
                <c:pt idx="2">
                  <c:v>D
12</c:v>
                </c:pt>
                <c:pt idx="3">
                  <c:v>M
13</c:v>
                </c:pt>
                <c:pt idx="4">
                  <c:v>J
13</c:v>
                </c:pt>
                <c:pt idx="5">
                  <c:v>S
13</c:v>
                </c:pt>
                <c:pt idx="6">
                  <c:v>D
13</c:v>
                </c:pt>
                <c:pt idx="7">
                  <c:v>M
14</c:v>
                </c:pt>
                <c:pt idx="8">
                  <c:v>J
14</c:v>
                </c:pt>
                <c:pt idx="9">
                  <c:v>S
14</c:v>
                </c:pt>
                <c:pt idx="10">
                  <c:v>D
14</c:v>
                </c:pt>
                <c:pt idx="11">
                  <c:v>M
15</c:v>
                </c:pt>
                <c:pt idx="12">
                  <c:v>J
15</c:v>
                </c:pt>
                <c:pt idx="13">
                  <c:v>S
15</c:v>
                </c:pt>
                <c:pt idx="14">
                  <c:v>D
15</c:v>
                </c:pt>
                <c:pt idx="15">
                  <c:v>M
16</c:v>
                </c:pt>
                <c:pt idx="16">
                  <c:v>J
16</c:v>
                </c:pt>
                <c:pt idx="17">
                  <c:v>S
16</c:v>
                </c:pt>
                <c:pt idx="18">
                  <c:v>D
16</c:v>
                </c:pt>
                <c:pt idx="19">
                  <c:v>M
17</c:v>
                </c:pt>
              </c:strCache>
            </c:strRef>
          </c:cat>
          <c:val>
            <c:numRef>
              <c:f>Graphs!$C$28:$V$28</c:f>
              <c:numCache>
                <c:formatCode>0.000</c:formatCode>
                <c:ptCount val="20"/>
                <c:pt idx="0">
                  <c:v>1</c:v>
                </c:pt>
                <c:pt idx="1">
                  <c:v>0.99618796951692157</c:v>
                </c:pt>
                <c:pt idx="2">
                  <c:v>1.0288939925839713</c:v>
                </c:pt>
                <c:pt idx="3">
                  <c:v>1.0207090204985516</c:v>
                </c:pt>
                <c:pt idx="4">
                  <c:v>1.0103859562804145</c:v>
                </c:pt>
                <c:pt idx="5">
                  <c:v>1.0002527004607988</c:v>
                </c:pt>
                <c:pt idx="6">
                  <c:v>1.0320552953309199</c:v>
                </c:pt>
                <c:pt idx="7">
                  <c:v>1.026814852775807</c:v>
                </c:pt>
                <c:pt idx="8">
                  <c:v>1.0222250350248172</c:v>
                </c:pt>
                <c:pt idx="9">
                  <c:v>1.0283555143454028</c:v>
                </c:pt>
                <c:pt idx="10">
                  <c:v>1.0348086583680636</c:v>
                </c:pt>
                <c:pt idx="11">
                  <c:v>1.05882589171272</c:v>
                </c:pt>
                <c:pt idx="12">
                  <c:v>1.0535920912585559</c:v>
                </c:pt>
                <c:pt idx="13">
                  <c:v>1.0554906064395686</c:v>
                </c:pt>
                <c:pt idx="14">
                  <c:v>1.0355729800032925</c:v>
                </c:pt>
                <c:pt idx="15">
                  <c:v>1.0293491349074759</c:v>
                </c:pt>
                <c:pt idx="16">
                  <c:v>1.0214619457569936</c:v>
                </c:pt>
                <c:pt idx="17" formatCode="General">
                  <c:v>1.0148353936147958</c:v>
                </c:pt>
                <c:pt idx="18" formatCode="General">
                  <c:v>0.99285919165270531</c:v>
                </c:pt>
                <c:pt idx="19" formatCode="General">
                  <c:v>1.0020113068547054</c:v>
                </c:pt>
              </c:numCache>
            </c:numRef>
          </c:val>
          <c:smooth val="0"/>
        </c:ser>
        <c:dLbls>
          <c:showLegendKey val="0"/>
          <c:showVal val="0"/>
          <c:showCatName val="0"/>
          <c:showSerName val="0"/>
          <c:showPercent val="0"/>
          <c:showBubbleSize val="0"/>
        </c:dLbls>
        <c:smooth val="0"/>
        <c:axId val="1003777536"/>
        <c:axId val="1003784608"/>
      </c:lineChart>
      <c:catAx>
        <c:axId val="1003777536"/>
        <c:scaling>
          <c:orientation val="minMax"/>
        </c:scaling>
        <c:delete val="0"/>
        <c:axPos val="b"/>
        <c:numFmt formatCode="General" sourceLinked="1"/>
        <c:majorTickMark val="out"/>
        <c:minorTickMark val="none"/>
        <c:tickLblPos val="nextTo"/>
        <c:spPr>
          <a:ln w="12700">
            <a:solidFill>
              <a:sysClr val="windowText" lastClr="000000"/>
            </a:solidFill>
          </a:ln>
        </c:spPr>
        <c:txPr>
          <a:bodyPr rot="0"/>
          <a:lstStyle/>
          <a:p>
            <a:pPr>
              <a:defRPr sz="800" baseline="0">
                <a:latin typeface="Arial Mäori" pitchFamily="34" charset="0"/>
              </a:defRPr>
            </a:pPr>
            <a:endParaRPr lang="en-US"/>
          </a:p>
        </c:txPr>
        <c:crossAx val="1003784608"/>
        <c:crosses val="autoZero"/>
        <c:auto val="0"/>
        <c:lblAlgn val="ctr"/>
        <c:lblOffset val="100"/>
        <c:tickLblSkip val="1"/>
        <c:noMultiLvlLbl val="0"/>
      </c:catAx>
      <c:valAx>
        <c:axId val="1003784608"/>
        <c:scaling>
          <c:orientation val="minMax"/>
          <c:max val="1.1200000000000001"/>
          <c:min val="0.98"/>
        </c:scaling>
        <c:delete val="0"/>
        <c:axPos val="l"/>
        <c:majorGridlines>
          <c:spPr>
            <a:ln w="6350">
              <a:solidFill>
                <a:srgbClr val="CCCCCC"/>
              </a:solidFill>
            </a:ln>
          </c:spPr>
        </c:majorGridlines>
        <c:title>
          <c:tx>
            <c:rich>
              <a:bodyPr rot="0" vert="horz"/>
              <a:lstStyle/>
              <a:p>
                <a:pPr>
                  <a:defRPr sz="800" b="0" i="0" baseline="0">
                    <a:latin typeface="Arial Mäori" pitchFamily="34" charset="0"/>
                  </a:defRPr>
                </a:pPr>
                <a:r>
                  <a:rPr lang="en-NZ"/>
                  <a:t>CPI</a:t>
                </a:r>
              </a:p>
            </c:rich>
          </c:tx>
          <c:layout>
            <c:manualLayout>
              <c:xMode val="edge"/>
              <c:yMode val="edge"/>
              <c:x val="8.162423447069117E-2"/>
              <c:y val="0.13775772820064158"/>
            </c:manualLayout>
          </c:layout>
          <c:overlay val="0"/>
        </c:title>
        <c:numFmt formatCode="#,##0.00" sourceLinked="0"/>
        <c:majorTickMark val="none"/>
        <c:minorTickMark val="none"/>
        <c:tickLblPos val="nextTo"/>
        <c:spPr>
          <a:ln w="12700">
            <a:solidFill>
              <a:sysClr val="windowText" lastClr="000000"/>
            </a:solidFill>
          </a:ln>
        </c:spPr>
        <c:txPr>
          <a:bodyPr rot="0"/>
          <a:lstStyle/>
          <a:p>
            <a:pPr>
              <a:defRPr sz="800" baseline="0">
                <a:latin typeface="Arial Mäori" pitchFamily="34" charset="0"/>
              </a:defRPr>
            </a:pPr>
            <a:endParaRPr lang="en-US"/>
          </a:p>
        </c:txPr>
        <c:crossAx val="1003777536"/>
        <c:crosses val="autoZero"/>
        <c:crossBetween val="midCat"/>
      </c:valAx>
      <c:spPr>
        <a:noFill/>
        <a:ln w="25400">
          <a:noFill/>
        </a:ln>
      </c:spPr>
    </c:plotArea>
    <c:legend>
      <c:legendPos val="r"/>
      <c:layout>
        <c:manualLayout>
          <c:xMode val="edge"/>
          <c:yMode val="edge"/>
          <c:x val="7.8784776902887141E-2"/>
          <c:y val="0.21015492855059784"/>
          <c:w val="0.31532224074180515"/>
          <c:h val="0.23112317382345554"/>
        </c:manualLayout>
      </c:layout>
      <c:overlay val="0"/>
      <c:txPr>
        <a:bodyPr/>
        <a:lstStyle/>
        <a:p>
          <a:pPr>
            <a:defRPr sz="800" spc="0" baseline="0">
              <a:latin typeface="Arial Mäori" pitchFamily="34" charset="0"/>
            </a:defRPr>
          </a:pPr>
          <a:endParaRPr lang="en-US"/>
        </a:p>
      </c:txPr>
    </c:legend>
    <c:plotVisOnly val="1"/>
    <c:dispBlanksAs val="gap"/>
    <c:showDLblsOverMax val="0"/>
  </c:chart>
  <c:spPr>
    <a:ln>
      <a:noFill/>
    </a:ln>
  </c:spPr>
  <c:externalData r:id="rId2">
    <c:autoUpdate val="0"/>
  </c:externalData>
  <c:userShapes r:id="rId3"/>
</c:chartSpace>
</file>

<file path=ppt/drawings/_rels/drawing1.xml.rels><?xml version="1.0" encoding="UTF-8" standalone="yes"?>
<Relationships xmlns="http://schemas.openxmlformats.org/package/2006/relationships"><Relationship Id="rId1" Type="http://schemas.openxmlformats.org/officeDocument/2006/relationships/image" Target="../media/image10.png"/></Relationships>
</file>

<file path=ppt/drawings/drawing1.xml><?xml version="1.0" encoding="utf-8"?>
<c:userShapes xmlns:c="http://schemas.openxmlformats.org/drawingml/2006/chart">
  <cdr:relSizeAnchor xmlns:cdr="http://schemas.openxmlformats.org/drawingml/2006/chartDrawing">
    <cdr:from>
      <cdr:x>0</cdr:x>
      <cdr:y>0</cdr:y>
    </cdr:from>
    <cdr:to>
      <cdr:x>0.00416</cdr:x>
      <cdr:y>0.00859</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0.00416</cdr:x>
      <cdr:y>0.00859</cdr:y>
    </cdr:to>
    <cdr:pic>
      <cdr:nvPicPr>
        <cdr:cNvPr id="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0.0065</cdr:x>
      <cdr:y>0.90972</cdr:y>
    </cdr:from>
    <cdr:to>
      <cdr:x>0.96458</cdr:x>
      <cdr:y>0.97569</cdr:y>
    </cdr:to>
    <cdr:sp macro="" textlink="">
      <cdr:nvSpPr>
        <cdr:cNvPr id="4" name="TextBox 5"/>
        <cdr:cNvSpPr txBox="1"/>
      </cdr:nvSpPr>
      <cdr:spPr>
        <a:xfrm xmlns:a="http://schemas.openxmlformats.org/drawingml/2006/main">
          <a:off x="29718" y="2495550"/>
          <a:ext cx="4380357" cy="180975"/>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r>
            <a:rPr lang="en-NZ" sz="800" b="0">
              <a:latin typeface="Arial Mäori" pitchFamily="34" charset="0"/>
              <a:cs typeface="Arial Mäori" pitchFamily="34" charset="0"/>
            </a:rPr>
            <a:t>Source</a:t>
          </a:r>
          <a:r>
            <a:rPr lang="en-NZ" sz="800" b="1">
              <a:latin typeface="Arial Mäori" pitchFamily="34" charset="0"/>
              <a:cs typeface="Arial Mäori" pitchFamily="34" charset="0"/>
            </a:rPr>
            <a:t>: </a:t>
          </a:r>
          <a:r>
            <a:rPr lang="en-NZ" sz="800">
              <a:latin typeface="Arial Mäori" pitchFamily="34" charset="0"/>
              <a:cs typeface="Arial Mäori" pitchFamily="34" charset="0"/>
            </a:rPr>
            <a:t>Tokelau National Statistics Office</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435797" cy="355192"/>
          </a:xfrm>
          <a:prstGeom prst="rect">
            <a:avLst/>
          </a:prstGeom>
        </p:spPr>
        <p:txBody>
          <a:bodyPr vert="horz" wrap="square" lIns="94759" tIns="47380" rIns="94759" bIns="47380" numCol="1" anchor="t" anchorCtr="0" compatLnSpc="1">
            <a:prstTxWarp prst="textNoShape">
              <a:avLst/>
            </a:prstTxWarp>
          </a:bodyPr>
          <a:lstStyle>
            <a:lvl1pPr>
              <a:defRPr sz="1200">
                <a:latin typeface="Arial" charset="0"/>
                <a:ea typeface="ＭＳ Ｐゴシック" pitchFamily="108" charset="-128"/>
                <a:cs typeface="+mn-cs"/>
              </a:defRPr>
            </a:lvl1pPr>
          </a:lstStyle>
          <a:p>
            <a:pPr>
              <a:defRPr/>
            </a:pPr>
            <a:endParaRPr lang="en-US"/>
          </a:p>
        </p:txBody>
      </p:sp>
      <p:sp>
        <p:nvSpPr>
          <p:cNvPr id="3" name="Date Placeholder 2"/>
          <p:cNvSpPr>
            <a:spLocks noGrp="1"/>
          </p:cNvSpPr>
          <p:nvPr>
            <p:ph type="dt" sz="quarter" idx="1"/>
          </p:nvPr>
        </p:nvSpPr>
        <p:spPr>
          <a:xfrm>
            <a:off x="5796426" y="0"/>
            <a:ext cx="4435797" cy="355192"/>
          </a:xfrm>
          <a:prstGeom prst="rect">
            <a:avLst/>
          </a:prstGeom>
        </p:spPr>
        <p:txBody>
          <a:bodyPr vert="horz" wrap="square" lIns="94759" tIns="47380" rIns="94759" bIns="47380" numCol="1" anchor="t" anchorCtr="0" compatLnSpc="1">
            <a:prstTxWarp prst="textNoShape">
              <a:avLst/>
            </a:prstTxWarp>
          </a:bodyPr>
          <a:lstStyle>
            <a:lvl1pPr algn="r">
              <a:defRPr sz="1200"/>
            </a:lvl1pPr>
          </a:lstStyle>
          <a:p>
            <a:fld id="{E73AA642-A622-BC46-B13B-9AFB50CB224E}" type="datetime1">
              <a:rPr lang="en-NZ"/>
              <a:pPr/>
              <a:t>24/05/2017</a:t>
            </a:fld>
            <a:endParaRPr lang="en-NZ"/>
          </a:p>
        </p:txBody>
      </p:sp>
      <p:sp>
        <p:nvSpPr>
          <p:cNvPr id="4" name="Footer Placeholder 3"/>
          <p:cNvSpPr>
            <a:spLocks noGrp="1"/>
          </p:cNvSpPr>
          <p:nvPr>
            <p:ph type="ftr" sz="quarter" idx="2"/>
          </p:nvPr>
        </p:nvSpPr>
        <p:spPr>
          <a:xfrm>
            <a:off x="1" y="6742973"/>
            <a:ext cx="4435797" cy="355192"/>
          </a:xfrm>
          <a:prstGeom prst="rect">
            <a:avLst/>
          </a:prstGeom>
        </p:spPr>
        <p:txBody>
          <a:bodyPr vert="horz" wrap="square" lIns="94759" tIns="47380" rIns="94759" bIns="47380" numCol="1" anchor="b" anchorCtr="0" compatLnSpc="1">
            <a:prstTxWarp prst="textNoShape">
              <a:avLst/>
            </a:prstTxWarp>
          </a:bodyPr>
          <a:lstStyle>
            <a:lvl1pPr>
              <a:defRPr sz="1200">
                <a:latin typeface="Arial" charset="0"/>
                <a:ea typeface="ＭＳ Ｐゴシック" pitchFamily="108" charset="-128"/>
                <a:cs typeface="+mn-cs"/>
              </a:defRPr>
            </a:lvl1pPr>
          </a:lstStyle>
          <a:p>
            <a:pPr>
              <a:defRPr/>
            </a:pPr>
            <a:endParaRPr lang="en-US"/>
          </a:p>
        </p:txBody>
      </p:sp>
      <p:sp>
        <p:nvSpPr>
          <p:cNvPr id="5" name="Slide Number Placeholder 4"/>
          <p:cNvSpPr>
            <a:spLocks noGrp="1"/>
          </p:cNvSpPr>
          <p:nvPr>
            <p:ph type="sldNum" sz="quarter" idx="3"/>
          </p:nvPr>
        </p:nvSpPr>
        <p:spPr>
          <a:xfrm>
            <a:off x="5796426" y="6742973"/>
            <a:ext cx="4435797" cy="355192"/>
          </a:xfrm>
          <a:prstGeom prst="rect">
            <a:avLst/>
          </a:prstGeom>
        </p:spPr>
        <p:txBody>
          <a:bodyPr vert="horz" wrap="square" lIns="94759" tIns="47380" rIns="94759" bIns="47380" numCol="1" anchor="b" anchorCtr="0" compatLnSpc="1">
            <a:prstTxWarp prst="textNoShape">
              <a:avLst/>
            </a:prstTxWarp>
          </a:bodyPr>
          <a:lstStyle>
            <a:lvl1pPr algn="r">
              <a:defRPr sz="1200"/>
            </a:lvl1pPr>
          </a:lstStyle>
          <a:p>
            <a:fld id="{447E22E6-9456-4B46-918F-CDC1DBF7B42B}" type="slidenum">
              <a:rPr lang="en-NZ"/>
              <a:pPr/>
              <a:t>‹#›</a:t>
            </a:fld>
            <a:endParaRPr lang="en-NZ"/>
          </a:p>
        </p:txBody>
      </p:sp>
    </p:spTree>
    <p:extLst>
      <p:ext uri="{BB962C8B-B14F-4D97-AF65-F5344CB8AC3E}">
        <p14:creationId xmlns:p14="http://schemas.microsoft.com/office/powerpoint/2010/main" val="30351794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435797" cy="355192"/>
          </a:xfrm>
          <a:prstGeom prst="rect">
            <a:avLst/>
          </a:prstGeom>
        </p:spPr>
        <p:txBody>
          <a:bodyPr vert="horz" wrap="square" lIns="94759" tIns="47380" rIns="94759" bIns="47380" numCol="1" anchor="t" anchorCtr="0" compatLnSpc="1">
            <a:prstTxWarp prst="textNoShape">
              <a:avLst/>
            </a:prstTxWarp>
          </a:bodyPr>
          <a:lstStyle>
            <a:lvl1pPr>
              <a:defRPr sz="1200">
                <a:latin typeface="Arial" charset="0"/>
                <a:ea typeface="ＭＳ Ｐゴシック" pitchFamily="108" charset="-128"/>
                <a:cs typeface="+mn-cs"/>
              </a:defRPr>
            </a:lvl1pPr>
          </a:lstStyle>
          <a:p>
            <a:pPr>
              <a:defRPr/>
            </a:pPr>
            <a:endParaRPr lang="en-US"/>
          </a:p>
        </p:txBody>
      </p:sp>
      <p:sp>
        <p:nvSpPr>
          <p:cNvPr id="3" name="Date Placeholder 2"/>
          <p:cNvSpPr>
            <a:spLocks noGrp="1"/>
          </p:cNvSpPr>
          <p:nvPr>
            <p:ph type="dt" idx="1"/>
          </p:nvPr>
        </p:nvSpPr>
        <p:spPr>
          <a:xfrm>
            <a:off x="5796426" y="0"/>
            <a:ext cx="4435797" cy="355192"/>
          </a:xfrm>
          <a:prstGeom prst="rect">
            <a:avLst/>
          </a:prstGeom>
        </p:spPr>
        <p:txBody>
          <a:bodyPr vert="horz" wrap="square" lIns="94759" tIns="47380" rIns="94759" bIns="47380" numCol="1" anchor="t" anchorCtr="0" compatLnSpc="1">
            <a:prstTxWarp prst="textNoShape">
              <a:avLst/>
            </a:prstTxWarp>
          </a:bodyPr>
          <a:lstStyle>
            <a:lvl1pPr algn="r">
              <a:defRPr sz="1200"/>
            </a:lvl1pPr>
          </a:lstStyle>
          <a:p>
            <a:fld id="{73CF6888-C81C-C44E-99FF-422091E1F14E}" type="datetime1">
              <a:rPr lang="en-NZ"/>
              <a:pPr/>
              <a:t>24/05/2017</a:t>
            </a:fld>
            <a:endParaRPr lang="en-NZ"/>
          </a:p>
        </p:txBody>
      </p:sp>
      <p:sp>
        <p:nvSpPr>
          <p:cNvPr id="4" name="Slide Image Placeholder 3"/>
          <p:cNvSpPr>
            <a:spLocks noGrp="1" noRot="1" noChangeAspect="1"/>
          </p:cNvSpPr>
          <p:nvPr>
            <p:ph type="sldImg" idx="2"/>
          </p:nvPr>
        </p:nvSpPr>
        <p:spPr>
          <a:xfrm>
            <a:off x="3341688" y="531813"/>
            <a:ext cx="3551237" cy="2662237"/>
          </a:xfrm>
          <a:prstGeom prst="rect">
            <a:avLst/>
          </a:prstGeom>
          <a:noFill/>
          <a:ln w="12700">
            <a:solidFill>
              <a:prstClr val="black"/>
            </a:solidFill>
          </a:ln>
        </p:spPr>
        <p:txBody>
          <a:bodyPr vert="horz" wrap="square" lIns="94759" tIns="47380" rIns="94759" bIns="47380" numCol="1" anchor="ctr" anchorCtr="0" compatLnSpc="1">
            <a:prstTxWarp prst="textNoShape">
              <a:avLst/>
            </a:prstTxWarp>
          </a:bodyPr>
          <a:lstStyle/>
          <a:p>
            <a:pPr lvl="0"/>
            <a:endParaRPr lang="en-US" noProof="0" smtClean="0"/>
          </a:p>
        </p:txBody>
      </p:sp>
      <p:sp>
        <p:nvSpPr>
          <p:cNvPr id="5" name="Notes Placeholder 4"/>
          <p:cNvSpPr>
            <a:spLocks noGrp="1"/>
          </p:cNvSpPr>
          <p:nvPr>
            <p:ph type="body" sz="quarter" idx="3"/>
          </p:nvPr>
        </p:nvSpPr>
        <p:spPr>
          <a:xfrm>
            <a:off x="1023462" y="3372622"/>
            <a:ext cx="8187690" cy="3194458"/>
          </a:xfrm>
          <a:prstGeom prst="rect">
            <a:avLst/>
          </a:prstGeom>
        </p:spPr>
        <p:txBody>
          <a:bodyPr vert="horz" wrap="square" lIns="94759" tIns="47380" rIns="94759" bIns="47380" numCol="1" anchor="t" anchorCtr="0" compatLnSpc="1">
            <a:prstTxWarp prst="textNoShape">
              <a:avLst/>
            </a:prstTxWarp>
            <a:normAutofit/>
          </a:bodyPr>
          <a:lstStyle/>
          <a:p>
            <a:pPr lvl="0"/>
            <a:r>
              <a:rPr lang="en-AU" noProof="0" smtClean="0"/>
              <a:t>Click to edit Master text styles</a:t>
            </a:r>
          </a:p>
          <a:p>
            <a:pPr lvl="1"/>
            <a:r>
              <a:rPr lang="en-AU" noProof="0" smtClean="0"/>
              <a:t>Second level</a:t>
            </a:r>
          </a:p>
          <a:p>
            <a:pPr lvl="2"/>
            <a:r>
              <a:rPr lang="en-AU" noProof="0" smtClean="0"/>
              <a:t>Third level</a:t>
            </a:r>
          </a:p>
          <a:p>
            <a:pPr lvl="3"/>
            <a:r>
              <a:rPr lang="en-AU" noProof="0" smtClean="0"/>
              <a:t>Fourth level</a:t>
            </a:r>
          </a:p>
          <a:p>
            <a:pPr lvl="4"/>
            <a:r>
              <a:rPr lang="en-AU" noProof="0" smtClean="0"/>
              <a:t>Fifth level</a:t>
            </a:r>
            <a:endParaRPr lang="en-NZ" noProof="0" smtClean="0"/>
          </a:p>
        </p:txBody>
      </p:sp>
      <p:sp>
        <p:nvSpPr>
          <p:cNvPr id="6" name="Footer Placeholder 5"/>
          <p:cNvSpPr>
            <a:spLocks noGrp="1"/>
          </p:cNvSpPr>
          <p:nvPr>
            <p:ph type="ftr" sz="quarter" idx="4"/>
          </p:nvPr>
        </p:nvSpPr>
        <p:spPr>
          <a:xfrm>
            <a:off x="1" y="6742973"/>
            <a:ext cx="4435797" cy="355192"/>
          </a:xfrm>
          <a:prstGeom prst="rect">
            <a:avLst/>
          </a:prstGeom>
        </p:spPr>
        <p:txBody>
          <a:bodyPr vert="horz" wrap="square" lIns="94759" tIns="47380" rIns="94759" bIns="47380" numCol="1" anchor="b" anchorCtr="0" compatLnSpc="1">
            <a:prstTxWarp prst="textNoShape">
              <a:avLst/>
            </a:prstTxWarp>
          </a:bodyPr>
          <a:lstStyle>
            <a:lvl1pPr>
              <a:defRPr sz="1200">
                <a:latin typeface="Arial" charset="0"/>
                <a:ea typeface="ＭＳ Ｐゴシック" pitchFamily="108" charset="-128"/>
                <a:cs typeface="+mn-cs"/>
              </a:defRPr>
            </a:lvl1pPr>
          </a:lstStyle>
          <a:p>
            <a:pPr>
              <a:defRPr/>
            </a:pPr>
            <a:endParaRPr lang="en-US"/>
          </a:p>
        </p:txBody>
      </p:sp>
      <p:sp>
        <p:nvSpPr>
          <p:cNvPr id="7" name="Slide Number Placeholder 6"/>
          <p:cNvSpPr>
            <a:spLocks noGrp="1"/>
          </p:cNvSpPr>
          <p:nvPr>
            <p:ph type="sldNum" sz="quarter" idx="5"/>
          </p:nvPr>
        </p:nvSpPr>
        <p:spPr>
          <a:xfrm>
            <a:off x="5796426" y="6742973"/>
            <a:ext cx="4435797" cy="355192"/>
          </a:xfrm>
          <a:prstGeom prst="rect">
            <a:avLst/>
          </a:prstGeom>
        </p:spPr>
        <p:txBody>
          <a:bodyPr vert="horz" wrap="square" lIns="94759" tIns="47380" rIns="94759" bIns="47380" numCol="1" anchor="b" anchorCtr="0" compatLnSpc="1">
            <a:prstTxWarp prst="textNoShape">
              <a:avLst/>
            </a:prstTxWarp>
          </a:bodyPr>
          <a:lstStyle>
            <a:lvl1pPr algn="r">
              <a:defRPr sz="1200"/>
            </a:lvl1pPr>
          </a:lstStyle>
          <a:p>
            <a:fld id="{7A9879EC-D11F-3145-9D81-CC6F13D137B0}" type="slidenum">
              <a:rPr lang="en-NZ"/>
              <a:pPr/>
              <a:t>‹#›</a:t>
            </a:fld>
            <a:endParaRPr lang="en-NZ"/>
          </a:p>
        </p:txBody>
      </p:sp>
    </p:spTree>
    <p:extLst>
      <p:ext uri="{BB962C8B-B14F-4D97-AF65-F5344CB8AC3E}">
        <p14:creationId xmlns:p14="http://schemas.microsoft.com/office/powerpoint/2010/main" val="1038880022"/>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60" charset="-128"/>
        <a:cs typeface="ＭＳ Ｐゴシック" pitchFamily="-60"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60"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60"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60"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60"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3796" eaLnBrk="1" fontAlgn="auto" hangingPunct="1">
              <a:spcBef>
                <a:spcPts val="0"/>
              </a:spcBef>
              <a:spcAft>
                <a:spcPts val="0"/>
              </a:spcAft>
              <a:defRPr/>
            </a:pPr>
            <a:r>
              <a:rPr lang="en-NZ" dirty="0" smtClean="0"/>
              <a:t>Quality of life is not just about the policies the government</a:t>
            </a:r>
            <a:r>
              <a:rPr lang="en-NZ" baseline="0" dirty="0" smtClean="0"/>
              <a:t> puts into place. It is also about lifestyle and health choices made by individuals. Unfortunately, from an objective statistical perspective, the choices are almost all bad when it comes to eating, drinking, smoking, and producing solid waste. I’m presenting these data to you in the hope that we can improve the situation.</a:t>
            </a:r>
          </a:p>
          <a:p>
            <a:pPr defTabSz="473796" eaLnBrk="1" fontAlgn="auto" hangingPunct="1">
              <a:spcBef>
                <a:spcPts val="0"/>
              </a:spcBef>
              <a:spcAft>
                <a:spcPts val="0"/>
              </a:spcAft>
              <a:defRPr/>
            </a:pPr>
            <a:endParaRPr lang="en-NZ" dirty="0" smtClean="0"/>
          </a:p>
          <a:p>
            <a:endParaRPr lang="en-NZ" dirty="0"/>
          </a:p>
        </p:txBody>
      </p:sp>
      <p:sp>
        <p:nvSpPr>
          <p:cNvPr id="4" name="Slide Number Placeholder 3"/>
          <p:cNvSpPr>
            <a:spLocks noGrp="1"/>
          </p:cNvSpPr>
          <p:nvPr>
            <p:ph type="sldNum" sz="quarter" idx="10"/>
          </p:nvPr>
        </p:nvSpPr>
        <p:spPr/>
        <p:txBody>
          <a:bodyPr/>
          <a:lstStyle/>
          <a:p>
            <a:fld id="{7A9879EC-D11F-3145-9D81-CC6F13D137B0}" type="slidenum">
              <a:rPr lang="en-NZ" smtClean="0"/>
              <a:pPr/>
              <a:t>14</a:t>
            </a:fld>
            <a:endParaRPr lang="en-NZ"/>
          </a:p>
        </p:txBody>
      </p:sp>
    </p:spTree>
    <p:extLst>
      <p:ext uri="{BB962C8B-B14F-4D97-AF65-F5344CB8AC3E}">
        <p14:creationId xmlns:p14="http://schemas.microsoft.com/office/powerpoint/2010/main" val="2496575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962276"/>
            <a:ext cx="7772400" cy="609600"/>
          </a:xfrm>
          <a:prstGeom prst="rect">
            <a:avLst/>
          </a:prstGeom>
        </p:spPr>
        <p:txBody>
          <a:bodyPr/>
          <a:lstStyle>
            <a:lvl1pPr>
              <a:defRPr sz="3600" baseline="0">
                <a:solidFill>
                  <a:srgbClr val="346666"/>
                </a:solidFill>
                <a:latin typeface="Arial"/>
                <a:cs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714752"/>
            <a:ext cx="7772400" cy="1905000"/>
          </a:xfrm>
          <a:prstGeom prst="rect">
            <a:avLst/>
          </a:prstGeom>
        </p:spPr>
        <p:txBody>
          <a:bodyPr/>
          <a:lstStyle>
            <a:lvl1pPr marL="0" indent="0" algn="ctr">
              <a:buSzPct val="100000"/>
              <a:buFontTx/>
              <a:buNone/>
              <a:defRPr i="1">
                <a:solidFill>
                  <a:schemeClr val="accent6">
                    <a:lumMod val="75000"/>
                  </a:schemeClr>
                </a:solidFill>
                <a:latin typeface="Arial"/>
                <a:cs typeface="Arial"/>
              </a:defRPr>
            </a:lvl1pPr>
            <a:lvl2pPr marL="457200" indent="0" algn="l">
              <a:buFont typeface="Arial"/>
              <a:buChar char="•"/>
              <a:defRPr>
                <a:solidFill>
                  <a:srgbClr val="000000"/>
                </a:solidFill>
                <a:latin typeface="Arial"/>
                <a:cs typeface="Arial"/>
              </a:defRPr>
            </a:lvl2pPr>
            <a:lvl3pPr marL="914400" indent="0" algn="l">
              <a:buFont typeface="Lucida Grande"/>
              <a:buChar char="–"/>
              <a:defRPr baseline="0">
                <a:solidFill>
                  <a:srgbClr val="000000"/>
                </a:solidFill>
                <a:latin typeface="Arial"/>
                <a:cs typeface="Arial"/>
              </a:defRPr>
            </a:lvl3pPr>
            <a:lvl4pPr marL="1371600" indent="0" algn="l">
              <a:buFont typeface="Lucida Grande"/>
              <a:buChar char="»"/>
              <a:defRPr baseline="0">
                <a:solidFill>
                  <a:srgbClr val="000000"/>
                </a:solidFill>
                <a:latin typeface="Arial"/>
                <a:cs typeface="Arial"/>
              </a:defRPr>
            </a:lvl4pPr>
            <a:lvl5pPr marL="1828800" indent="0" algn="l">
              <a:buFont typeface="Arial"/>
              <a:buChar char="•"/>
              <a:defRPr sz="1600" baseline="0">
                <a:solidFill>
                  <a:srgbClr val="000000"/>
                </a:solidFill>
                <a:latin typeface="Arial"/>
                <a:cs typeface="Aria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smtClean="0"/>
          </a:p>
        </p:txBody>
      </p:sp>
    </p:spTree>
    <p:extLst>
      <p:ext uri="{BB962C8B-B14F-4D97-AF65-F5344CB8AC3E}">
        <p14:creationId xmlns:p14="http://schemas.microsoft.com/office/powerpoint/2010/main" val="914381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p:txBody>
          <a:bodyPr/>
          <a:lstStyle>
            <a:lvl1pPr>
              <a:defRPr/>
            </a:lvl1pPr>
          </a:lstStyle>
          <a:p>
            <a:pPr>
              <a:defRPr/>
            </a:pPr>
            <a:r>
              <a:rPr lang="en-NZ" altLang="en-US"/>
              <a:t>TOPSS presentation to the Social Portfolio 11 May 2011</a:t>
            </a:r>
            <a:endParaRPr lang="en-US" altLang="en-US"/>
          </a:p>
        </p:txBody>
      </p:sp>
      <p:sp>
        <p:nvSpPr>
          <p:cNvPr id="4" name="Rectangle 6"/>
          <p:cNvSpPr>
            <a:spLocks noGrp="1" noChangeArrowheads="1"/>
          </p:cNvSpPr>
          <p:nvPr>
            <p:ph type="sldNum" sz="quarter" idx="12"/>
          </p:nvPr>
        </p:nvSpPr>
        <p:spPr/>
        <p:txBody>
          <a:bodyPr/>
          <a:lstStyle>
            <a:lvl1pPr>
              <a:defRPr/>
            </a:lvl1pPr>
          </a:lstStyle>
          <a:p>
            <a:fld id="{13375AF1-FEDE-B148-A3DC-FA51662C8CAE}" type="slidenum">
              <a:rPr lang="en-US"/>
              <a:pPr/>
              <a:t>‹#›</a:t>
            </a:fld>
            <a:endParaRPr lang="en-US"/>
          </a:p>
        </p:txBody>
      </p:sp>
    </p:spTree>
    <p:extLst>
      <p:ext uri="{BB962C8B-B14F-4D97-AF65-F5344CB8AC3E}">
        <p14:creationId xmlns:p14="http://schemas.microsoft.com/office/powerpoint/2010/main" val="2760980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NZ" dirty="0"/>
          </a:p>
        </p:txBody>
      </p:sp>
      <p:sp>
        <p:nvSpPr>
          <p:cNvPr id="3" name="Content Placeholder 2"/>
          <p:cNvSpPr>
            <a:spLocks noGrp="1"/>
          </p:cNvSpPr>
          <p:nvPr>
            <p:ph idx="1"/>
          </p:nvPr>
        </p:nvSpPr>
        <p:spPr>
          <a:xfrm>
            <a:off x="3575050" y="273050"/>
            <a:ext cx="5111750" cy="5853113"/>
          </a:xfrm>
        </p:spPr>
        <p:txBody>
          <a:bodyPr/>
          <a:lstStyle>
            <a:lvl1pPr>
              <a:defRPr sz="2800" baseline="0"/>
            </a:lvl1pPr>
            <a:lvl2pPr>
              <a:defRPr sz="2400" baseline="0"/>
            </a:lvl2pPr>
            <a:lvl3pPr>
              <a:defRPr sz="2000" baseline="0"/>
            </a:lvl3pPr>
            <a:lvl4pPr>
              <a:defRPr sz="1800" baseline="0"/>
            </a:lvl4pPr>
            <a:lvl5pPr>
              <a:defRPr sz="1600" baseline="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p:txBody>
          <a:bodyPr/>
          <a:lstStyle>
            <a:lvl1pPr>
              <a:defRPr/>
            </a:lvl1pPr>
          </a:lstStyle>
          <a:p>
            <a:pPr>
              <a:defRPr/>
            </a:pPr>
            <a:r>
              <a:rPr lang="en-NZ" altLang="en-US"/>
              <a:t>TOPSS presentation to the Social Portfolio 11 May 2011</a:t>
            </a:r>
            <a:endParaRPr lang="en-US" altLang="en-US"/>
          </a:p>
        </p:txBody>
      </p:sp>
      <p:sp>
        <p:nvSpPr>
          <p:cNvPr id="7" name="Rectangle 6"/>
          <p:cNvSpPr>
            <a:spLocks noGrp="1" noChangeArrowheads="1"/>
          </p:cNvSpPr>
          <p:nvPr>
            <p:ph type="sldNum" sz="quarter" idx="12"/>
          </p:nvPr>
        </p:nvSpPr>
        <p:spPr/>
        <p:txBody>
          <a:bodyPr/>
          <a:lstStyle>
            <a:lvl1pPr>
              <a:defRPr/>
            </a:lvl1pPr>
          </a:lstStyle>
          <a:p>
            <a:fld id="{37B116BA-B751-3F49-A43C-4FC9DC2AA605}" type="slidenum">
              <a:rPr lang="en-US"/>
              <a:pPr/>
              <a:t>‹#›</a:t>
            </a:fld>
            <a:endParaRPr lang="en-US"/>
          </a:p>
        </p:txBody>
      </p:sp>
    </p:spTree>
    <p:extLst>
      <p:ext uri="{BB962C8B-B14F-4D97-AF65-F5344CB8AC3E}">
        <p14:creationId xmlns:p14="http://schemas.microsoft.com/office/powerpoint/2010/main" val="23227622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NZ"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p:txBody>
          <a:bodyPr/>
          <a:lstStyle>
            <a:lvl1pPr>
              <a:defRPr/>
            </a:lvl1pPr>
          </a:lstStyle>
          <a:p>
            <a:pPr>
              <a:defRPr/>
            </a:pPr>
            <a:r>
              <a:rPr lang="en-NZ" altLang="en-US"/>
              <a:t>TOPSS presentation to the Social Portfolio 11 May 2011</a:t>
            </a:r>
            <a:endParaRPr lang="en-US" altLang="en-US"/>
          </a:p>
        </p:txBody>
      </p:sp>
      <p:sp>
        <p:nvSpPr>
          <p:cNvPr id="7" name="Rectangle 6"/>
          <p:cNvSpPr>
            <a:spLocks noGrp="1" noChangeArrowheads="1"/>
          </p:cNvSpPr>
          <p:nvPr>
            <p:ph type="sldNum" sz="quarter" idx="12"/>
          </p:nvPr>
        </p:nvSpPr>
        <p:spPr/>
        <p:txBody>
          <a:bodyPr/>
          <a:lstStyle>
            <a:lvl1pPr>
              <a:defRPr/>
            </a:lvl1pPr>
          </a:lstStyle>
          <a:p>
            <a:fld id="{0BC3D431-408F-B84C-BA6E-B441AE3FA272}" type="slidenum">
              <a:rPr lang="en-US"/>
              <a:pPr/>
              <a:t>‹#›</a:t>
            </a:fld>
            <a:endParaRPr lang="en-US"/>
          </a:p>
        </p:txBody>
      </p:sp>
    </p:spTree>
    <p:extLst>
      <p:ext uri="{BB962C8B-B14F-4D97-AF65-F5344CB8AC3E}">
        <p14:creationId xmlns:p14="http://schemas.microsoft.com/office/powerpoint/2010/main" val="7281193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928934"/>
            <a:ext cx="7772400" cy="609600"/>
          </a:xfrm>
          <a:prstGeom prst="rect">
            <a:avLst/>
          </a:prstGeom>
        </p:spPr>
        <p:txBody>
          <a:bodyPr/>
          <a:lstStyle>
            <a:lvl1pPr>
              <a:defRPr sz="3600" baseline="0">
                <a:solidFill>
                  <a:srgbClr val="346666"/>
                </a:solidFill>
                <a:latin typeface="Arial"/>
                <a:cs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714752"/>
            <a:ext cx="7772400" cy="1905000"/>
          </a:xfrm>
          <a:prstGeom prst="rect">
            <a:avLst/>
          </a:prstGeom>
        </p:spPr>
        <p:txBody>
          <a:bodyPr/>
          <a:lstStyle>
            <a:lvl1pPr marL="0" indent="0" algn="ctr">
              <a:buSzPct val="100000"/>
              <a:buFontTx/>
              <a:buNone/>
              <a:defRPr i="1">
                <a:solidFill>
                  <a:schemeClr val="bg1"/>
                </a:solidFill>
                <a:latin typeface="Arial"/>
                <a:cs typeface="Arial"/>
              </a:defRPr>
            </a:lvl1pPr>
            <a:lvl2pPr marL="457200" indent="0" algn="l">
              <a:buFont typeface="Arial"/>
              <a:buChar char="•"/>
              <a:defRPr>
                <a:solidFill>
                  <a:srgbClr val="000000"/>
                </a:solidFill>
                <a:latin typeface="Arial"/>
                <a:cs typeface="Arial"/>
              </a:defRPr>
            </a:lvl2pPr>
            <a:lvl3pPr marL="914400" indent="0" algn="l">
              <a:buFont typeface="Lucida Grande"/>
              <a:buChar char="–"/>
              <a:defRPr baseline="0">
                <a:solidFill>
                  <a:srgbClr val="000000"/>
                </a:solidFill>
                <a:latin typeface="Arial"/>
                <a:cs typeface="Arial"/>
              </a:defRPr>
            </a:lvl3pPr>
            <a:lvl4pPr marL="1371600" indent="0" algn="l">
              <a:buFont typeface="Lucida Grande"/>
              <a:buChar char="»"/>
              <a:defRPr baseline="0">
                <a:solidFill>
                  <a:srgbClr val="000000"/>
                </a:solidFill>
                <a:latin typeface="Arial"/>
                <a:cs typeface="Arial"/>
              </a:defRPr>
            </a:lvl4pPr>
            <a:lvl5pPr marL="1828800" indent="0" algn="l">
              <a:buFont typeface="Arial"/>
              <a:buChar char="•"/>
              <a:defRPr sz="1600" baseline="0">
                <a:solidFill>
                  <a:srgbClr val="000000"/>
                </a:solidFill>
                <a:latin typeface="Arial"/>
                <a:cs typeface="Aria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smtClean="0"/>
          </a:p>
        </p:txBody>
      </p:sp>
    </p:spTree>
    <p:extLst>
      <p:ext uri="{BB962C8B-B14F-4D97-AF65-F5344CB8AC3E}">
        <p14:creationId xmlns:p14="http://schemas.microsoft.com/office/powerpoint/2010/main" val="1798459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9" name="Text Placeholder 8"/>
          <p:cNvSpPr>
            <a:spLocks noGrp="1"/>
          </p:cNvSpPr>
          <p:nvPr>
            <p:ph type="body" idx="13"/>
          </p:nvPr>
        </p:nvSpPr>
        <p:spPr>
          <a:xfrm>
            <a:off x="457200" y="2514600"/>
            <a:ext cx="8229600" cy="3352800"/>
          </a:xfrm>
        </p:spPr>
        <p:txBody>
          <a:bodyPr/>
          <a:lstStyle>
            <a:lvl1pPr>
              <a:buSzPct val="100000"/>
              <a:buFontTx/>
              <a:buBlip>
                <a:blip r:embed="rId2"/>
              </a:buBlip>
              <a:defRPr sz="2800" baseline="0"/>
            </a:lvl1pPr>
            <a:lvl2pPr>
              <a:defRPr sz="2400" baseline="0"/>
            </a:lvl2pPr>
            <a:lvl3pPr>
              <a:defRPr sz="2000" baseline="0"/>
            </a:lvl3pPr>
            <a:lvl4pPr>
              <a:defRPr sz="1800" baseline="0"/>
            </a:lvl4pPr>
            <a:lvl5pPr>
              <a:buFont typeface="Lucida Grande"/>
              <a:buChar char="–"/>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Date Placeholder 3"/>
          <p:cNvSpPr>
            <a:spLocks noGrp="1"/>
          </p:cNvSpPr>
          <p:nvPr>
            <p:ph type="dt" sz="half" idx="14"/>
          </p:nvPr>
        </p:nvSpPr>
        <p:spPr/>
        <p:txBody>
          <a:bodyPr/>
          <a:lstStyle>
            <a:lvl1pPr>
              <a:defRPr/>
            </a:lvl1pPr>
          </a:lstStyle>
          <a:p>
            <a:pPr>
              <a:defRPr/>
            </a:pPr>
            <a:endParaRPr lang="en-NZ"/>
          </a:p>
        </p:txBody>
      </p:sp>
      <p:sp>
        <p:nvSpPr>
          <p:cNvPr id="5" name="Footer Placeholder 4"/>
          <p:cNvSpPr>
            <a:spLocks noGrp="1"/>
          </p:cNvSpPr>
          <p:nvPr>
            <p:ph type="ftr" sz="quarter" idx="15"/>
          </p:nvPr>
        </p:nvSpPr>
        <p:spPr/>
        <p:txBody>
          <a:bodyPr/>
          <a:lstStyle>
            <a:lvl1pPr>
              <a:defRPr/>
            </a:lvl1pPr>
          </a:lstStyle>
          <a:p>
            <a:pPr>
              <a:defRPr/>
            </a:pPr>
            <a:r>
              <a:rPr lang="en-NZ"/>
              <a:t>TOPSS presentation to the Social Portfolio 11 May 2011</a:t>
            </a:r>
            <a:endParaRPr lang="en-US"/>
          </a:p>
        </p:txBody>
      </p:sp>
      <p:sp>
        <p:nvSpPr>
          <p:cNvPr id="6" name="Slide Number Placeholder 5"/>
          <p:cNvSpPr>
            <a:spLocks noGrp="1"/>
          </p:cNvSpPr>
          <p:nvPr>
            <p:ph type="sldNum" sz="quarter" idx="16"/>
          </p:nvPr>
        </p:nvSpPr>
        <p:spPr/>
        <p:txBody>
          <a:bodyPr/>
          <a:lstStyle>
            <a:lvl1pPr>
              <a:defRPr/>
            </a:lvl1pPr>
          </a:lstStyle>
          <a:p>
            <a:fld id="{08E0D66E-B17A-A34B-B1A9-5E37C8D83359}" type="slidenum">
              <a:rPr lang="en-NZ"/>
              <a:pPr/>
              <a:t>‹#›</a:t>
            </a:fld>
            <a:endParaRPr lang="en-NZ"/>
          </a:p>
        </p:txBody>
      </p:sp>
    </p:spTree>
    <p:extLst>
      <p:ext uri="{BB962C8B-B14F-4D97-AF65-F5344CB8AC3E}">
        <p14:creationId xmlns:p14="http://schemas.microsoft.com/office/powerpoint/2010/main" val="137538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9" name="Text Placeholder 8"/>
          <p:cNvSpPr>
            <a:spLocks noGrp="1"/>
          </p:cNvSpPr>
          <p:nvPr>
            <p:ph type="body" idx="13"/>
          </p:nvPr>
        </p:nvSpPr>
        <p:spPr>
          <a:xfrm>
            <a:off x="485804" y="1295400"/>
            <a:ext cx="8229600" cy="4572000"/>
          </a:xfrm>
        </p:spPr>
        <p:txBody>
          <a:bodyPr/>
          <a:lstStyle>
            <a:lvl1pPr>
              <a:buSzPct val="100000"/>
              <a:buFontTx/>
              <a:buBlip>
                <a:blip r:embed="rId2"/>
              </a:buBlip>
              <a:defRPr sz="2800" baseline="0"/>
            </a:lvl1pPr>
            <a:lvl2pPr>
              <a:defRPr sz="2400" baseline="0"/>
            </a:lvl2pPr>
            <a:lvl3pPr>
              <a:defRPr sz="2000" baseline="0"/>
            </a:lvl3pPr>
            <a:lvl4pPr>
              <a:defRPr sz="1800" baseline="0"/>
            </a:lvl4pPr>
            <a:lvl5pPr>
              <a:buFont typeface="Lucida Grande"/>
              <a:buChar char="–"/>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3" name="Date Placeholder 3"/>
          <p:cNvSpPr>
            <a:spLocks noGrp="1"/>
          </p:cNvSpPr>
          <p:nvPr>
            <p:ph type="dt" sz="half" idx="14"/>
          </p:nvPr>
        </p:nvSpPr>
        <p:spPr/>
        <p:txBody>
          <a:bodyPr/>
          <a:lstStyle>
            <a:lvl1pPr>
              <a:defRPr/>
            </a:lvl1pPr>
          </a:lstStyle>
          <a:p>
            <a:pPr>
              <a:defRPr/>
            </a:pPr>
            <a:endParaRPr lang="en-NZ"/>
          </a:p>
        </p:txBody>
      </p:sp>
      <p:sp>
        <p:nvSpPr>
          <p:cNvPr id="4" name="Footer Placeholder 4"/>
          <p:cNvSpPr>
            <a:spLocks noGrp="1"/>
          </p:cNvSpPr>
          <p:nvPr>
            <p:ph type="ftr" sz="quarter" idx="15"/>
          </p:nvPr>
        </p:nvSpPr>
        <p:spPr/>
        <p:txBody>
          <a:bodyPr/>
          <a:lstStyle>
            <a:lvl1pPr>
              <a:defRPr/>
            </a:lvl1pPr>
          </a:lstStyle>
          <a:p>
            <a:pPr>
              <a:defRPr/>
            </a:pPr>
            <a:r>
              <a:rPr lang="en-NZ"/>
              <a:t>TOPSS presentation to the Social Portfolio 11 May 2011</a:t>
            </a:r>
            <a:endParaRPr lang="en-US"/>
          </a:p>
        </p:txBody>
      </p:sp>
      <p:sp>
        <p:nvSpPr>
          <p:cNvPr id="5" name="Slide Number Placeholder 5"/>
          <p:cNvSpPr>
            <a:spLocks noGrp="1"/>
          </p:cNvSpPr>
          <p:nvPr>
            <p:ph type="sldNum" sz="quarter" idx="16"/>
          </p:nvPr>
        </p:nvSpPr>
        <p:spPr/>
        <p:txBody>
          <a:bodyPr/>
          <a:lstStyle>
            <a:lvl1pPr>
              <a:defRPr/>
            </a:lvl1pPr>
          </a:lstStyle>
          <a:p>
            <a:fld id="{26F6CA47-35E8-DD4B-A067-7D2890975F95}" type="slidenum">
              <a:rPr lang="en-NZ"/>
              <a:pPr/>
              <a:t>‹#›</a:t>
            </a:fld>
            <a:endParaRPr lang="en-NZ"/>
          </a:p>
        </p:txBody>
      </p:sp>
    </p:spTree>
    <p:extLst>
      <p:ext uri="{BB962C8B-B14F-4D97-AF65-F5344CB8AC3E}">
        <p14:creationId xmlns:p14="http://schemas.microsoft.com/office/powerpoint/2010/main" val="839161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lvl1pPr>
          </a:lstStyle>
          <a:p>
            <a:pPr>
              <a:defRPr/>
            </a:pPr>
            <a:r>
              <a:rPr lang="en-NZ" altLang="en-US"/>
              <a:t>TOPSS presentation to the Social Portfolio 11 May 2011</a:t>
            </a:r>
            <a:endParaRPr lang="en-US" altLang="en-US"/>
          </a:p>
        </p:txBody>
      </p:sp>
      <p:sp>
        <p:nvSpPr>
          <p:cNvPr id="6" name="Rectangle 6"/>
          <p:cNvSpPr>
            <a:spLocks noGrp="1" noChangeArrowheads="1"/>
          </p:cNvSpPr>
          <p:nvPr>
            <p:ph type="sldNum" sz="quarter" idx="12"/>
          </p:nvPr>
        </p:nvSpPr>
        <p:spPr/>
        <p:txBody>
          <a:bodyPr/>
          <a:lstStyle>
            <a:lvl1pPr>
              <a:defRPr/>
            </a:lvl1pPr>
          </a:lstStyle>
          <a:p>
            <a:fld id="{36810AA3-330F-EE4E-B4E0-951F720E081D}" type="slidenum">
              <a:rPr lang="en-US"/>
              <a:pPr/>
              <a:t>‹#›</a:t>
            </a:fld>
            <a:endParaRPr lang="en-US"/>
          </a:p>
        </p:txBody>
      </p:sp>
    </p:spTree>
    <p:extLst>
      <p:ext uri="{BB962C8B-B14F-4D97-AF65-F5344CB8AC3E}">
        <p14:creationId xmlns:p14="http://schemas.microsoft.com/office/powerpoint/2010/main" val="3886362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685800" y="2057400"/>
            <a:ext cx="3810000" cy="4114800"/>
          </a:xfrm>
        </p:spPr>
        <p:txBody>
          <a:bodyPr/>
          <a:lstStyle>
            <a:lvl1pPr>
              <a:defRPr sz="2800"/>
            </a:lvl1pPr>
            <a:lvl2pPr>
              <a:defRPr sz="2400"/>
            </a:lvl2pPr>
            <a:lvl3pPr>
              <a:defRPr sz="2000"/>
            </a:lvl3pPr>
            <a:lvl4pPr>
              <a:defRPr sz="1800"/>
            </a:lvl4pPr>
            <a:lvl5pPr>
              <a:defRPr sz="1600" baseline="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sp>
        <p:nvSpPr>
          <p:cNvPr id="4" name="Content Placeholder 3"/>
          <p:cNvSpPr>
            <a:spLocks noGrp="1"/>
          </p:cNvSpPr>
          <p:nvPr>
            <p:ph sz="half" idx="2"/>
          </p:nvPr>
        </p:nvSpPr>
        <p:spPr>
          <a:xfrm>
            <a:off x="4648200" y="2057400"/>
            <a:ext cx="3810000" cy="4114800"/>
          </a:xfrm>
        </p:spPr>
        <p:txBody>
          <a:bodyPr/>
          <a:lstStyle>
            <a:lvl1pPr>
              <a:defRPr sz="2800"/>
            </a:lvl1pPr>
            <a:lvl2pPr>
              <a:defRPr sz="2400"/>
            </a:lvl2pPr>
            <a:lvl3pPr>
              <a:defRPr sz="2000"/>
            </a:lvl3pPr>
            <a:lvl4pPr>
              <a:defRPr sz="1800"/>
            </a:lvl4pPr>
            <a:lvl5pPr>
              <a:defRPr sz="1600" baseline="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sp>
        <p:nvSpPr>
          <p:cNvPr id="5" name="Rectangle 4"/>
          <p:cNvSpPr>
            <a:spLocks noGrp="1" noChangeArrowheads="1"/>
          </p:cNvSpPr>
          <p:nvPr>
            <p:ph type="dt" sz="half" idx="10"/>
          </p:nvPr>
        </p:nvSpPr>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p:txBody>
          <a:bodyPr/>
          <a:lstStyle>
            <a:lvl1pPr>
              <a:defRPr/>
            </a:lvl1pPr>
          </a:lstStyle>
          <a:p>
            <a:pPr>
              <a:defRPr/>
            </a:pPr>
            <a:r>
              <a:rPr lang="en-NZ" altLang="en-US"/>
              <a:t>TOPSS presentation to the Social Portfolio 11 May 2011</a:t>
            </a:r>
            <a:endParaRPr lang="en-US" altLang="en-US"/>
          </a:p>
        </p:txBody>
      </p:sp>
      <p:sp>
        <p:nvSpPr>
          <p:cNvPr id="7" name="Rectangle 6"/>
          <p:cNvSpPr>
            <a:spLocks noGrp="1" noChangeArrowheads="1"/>
          </p:cNvSpPr>
          <p:nvPr>
            <p:ph type="sldNum" sz="quarter" idx="12"/>
          </p:nvPr>
        </p:nvSpPr>
        <p:spPr/>
        <p:txBody>
          <a:bodyPr/>
          <a:lstStyle>
            <a:lvl1pPr>
              <a:defRPr/>
            </a:lvl1pPr>
          </a:lstStyle>
          <a:p>
            <a:fld id="{B89A2DB4-ADC1-5444-87F7-C0C703038DF6}" type="slidenum">
              <a:rPr lang="en-US"/>
              <a:pPr/>
              <a:t>‹#›</a:t>
            </a:fld>
            <a:endParaRPr lang="en-US"/>
          </a:p>
        </p:txBody>
      </p:sp>
    </p:spTree>
    <p:extLst>
      <p:ext uri="{BB962C8B-B14F-4D97-AF65-F5344CB8AC3E}">
        <p14:creationId xmlns:p14="http://schemas.microsoft.com/office/powerpoint/2010/main" val="4080868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Rectangle 4"/>
          <p:cNvSpPr>
            <a:spLocks noGrp="1" noChangeArrowheads="1"/>
          </p:cNvSpPr>
          <p:nvPr>
            <p:ph type="dt" sz="half" idx="10"/>
          </p:nvPr>
        </p:nvSpPr>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p:txBody>
          <a:bodyPr/>
          <a:lstStyle>
            <a:lvl1pPr>
              <a:defRPr/>
            </a:lvl1pPr>
          </a:lstStyle>
          <a:p>
            <a:pPr>
              <a:defRPr/>
            </a:pPr>
            <a:r>
              <a:rPr lang="en-NZ" altLang="en-US"/>
              <a:t>TOPSS presentation to the Social Portfolio 11 May 2011</a:t>
            </a:r>
            <a:endParaRPr lang="en-US" altLang="en-US"/>
          </a:p>
        </p:txBody>
      </p:sp>
      <p:sp>
        <p:nvSpPr>
          <p:cNvPr id="9" name="Rectangle 6"/>
          <p:cNvSpPr>
            <a:spLocks noGrp="1" noChangeArrowheads="1"/>
          </p:cNvSpPr>
          <p:nvPr>
            <p:ph type="sldNum" sz="quarter" idx="12"/>
          </p:nvPr>
        </p:nvSpPr>
        <p:spPr/>
        <p:txBody>
          <a:bodyPr/>
          <a:lstStyle>
            <a:lvl1pPr>
              <a:defRPr/>
            </a:lvl1pPr>
          </a:lstStyle>
          <a:p>
            <a:fld id="{256BFFB0-D812-F24E-A871-87726B4F73C7}" type="slidenum">
              <a:rPr lang="en-US"/>
              <a:pPr/>
              <a:t>‹#›</a:t>
            </a:fld>
            <a:endParaRPr lang="en-US"/>
          </a:p>
        </p:txBody>
      </p:sp>
    </p:spTree>
    <p:extLst>
      <p:ext uri="{BB962C8B-B14F-4D97-AF65-F5344CB8AC3E}">
        <p14:creationId xmlns:p14="http://schemas.microsoft.com/office/powerpoint/2010/main" val="4187990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Rectangle 4"/>
          <p:cNvSpPr>
            <a:spLocks noGrp="1" noChangeArrowheads="1"/>
          </p:cNvSpPr>
          <p:nvPr>
            <p:ph type="dt" sz="half" idx="10"/>
          </p:nvPr>
        </p:nvSpPr>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p:txBody>
          <a:bodyPr/>
          <a:lstStyle>
            <a:lvl1pPr>
              <a:defRPr/>
            </a:lvl1pPr>
          </a:lstStyle>
          <a:p>
            <a:pPr>
              <a:defRPr/>
            </a:pPr>
            <a:r>
              <a:rPr lang="en-NZ" altLang="en-US"/>
              <a:t>TOPSS presentation to the Social Portfolio 11 May 2011</a:t>
            </a:r>
            <a:endParaRPr lang="en-US" altLang="en-US"/>
          </a:p>
        </p:txBody>
      </p:sp>
      <p:sp>
        <p:nvSpPr>
          <p:cNvPr id="5" name="Rectangle 6"/>
          <p:cNvSpPr>
            <a:spLocks noGrp="1" noChangeArrowheads="1"/>
          </p:cNvSpPr>
          <p:nvPr>
            <p:ph type="sldNum" sz="quarter" idx="12"/>
          </p:nvPr>
        </p:nvSpPr>
        <p:spPr/>
        <p:txBody>
          <a:bodyPr/>
          <a:lstStyle>
            <a:lvl1pPr>
              <a:defRPr/>
            </a:lvl1pPr>
          </a:lstStyle>
          <a:p>
            <a:fld id="{DE6DA2C7-F340-C54C-BED5-219EBD5C2969}" type="slidenum">
              <a:rPr lang="en-US"/>
              <a:pPr/>
              <a:t>‹#›</a:t>
            </a:fld>
            <a:endParaRPr lang="en-US"/>
          </a:p>
        </p:txBody>
      </p:sp>
    </p:spTree>
    <p:extLst>
      <p:ext uri="{BB962C8B-B14F-4D97-AF65-F5344CB8AC3E}">
        <p14:creationId xmlns:p14="http://schemas.microsoft.com/office/powerpoint/2010/main" val="1137039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285860"/>
            <a:ext cx="8229600" cy="838200"/>
          </a:xfrm>
        </p:spPr>
        <p:txBody>
          <a:bodyPr/>
          <a:lstStyle/>
          <a:p>
            <a:r>
              <a:rPr lang="en-US" dirty="0" smtClean="0"/>
              <a:t>Click to edit Master title style</a:t>
            </a:r>
            <a:endParaRPr lang="en-NZ" dirty="0"/>
          </a:p>
        </p:txBody>
      </p:sp>
      <p:sp>
        <p:nvSpPr>
          <p:cNvPr id="10" name="Text Placeholder 9"/>
          <p:cNvSpPr>
            <a:spLocks noGrp="1"/>
          </p:cNvSpPr>
          <p:nvPr>
            <p:ph type="body" sz="quarter" idx="13"/>
          </p:nvPr>
        </p:nvSpPr>
        <p:spPr>
          <a:xfrm>
            <a:off x="457200" y="2143116"/>
            <a:ext cx="8229600" cy="642934"/>
          </a:xfrm>
        </p:spPr>
        <p:txBody>
          <a:bodyPr/>
          <a:lstStyle>
            <a:lvl1pPr algn="ctr">
              <a:buNone/>
              <a:defRPr sz="2800" baseline="0"/>
            </a:lvl1pPr>
          </a:lstStyle>
          <a:p>
            <a:pPr lvl="0"/>
            <a:r>
              <a:rPr lang="en-US" smtClean="0"/>
              <a:t>Click to edit Master text styles</a:t>
            </a:r>
          </a:p>
        </p:txBody>
      </p:sp>
      <p:sp>
        <p:nvSpPr>
          <p:cNvPr id="12" name="Table Placeholder 11"/>
          <p:cNvSpPr>
            <a:spLocks noGrp="1"/>
          </p:cNvSpPr>
          <p:nvPr>
            <p:ph type="tbl" sz="quarter" idx="14"/>
          </p:nvPr>
        </p:nvSpPr>
        <p:spPr>
          <a:xfrm>
            <a:off x="457200" y="2786051"/>
            <a:ext cx="8229600" cy="3286138"/>
          </a:xfrm>
        </p:spPr>
        <p:txBody>
          <a:bodyPr/>
          <a:lstStyle>
            <a:lvl1pPr>
              <a:defRPr sz="2800"/>
            </a:lvl1pPr>
          </a:lstStyle>
          <a:p>
            <a:pPr lvl="0"/>
            <a:endParaRPr lang="en-NZ" noProof="0" dirty="0"/>
          </a:p>
        </p:txBody>
      </p:sp>
      <p:sp>
        <p:nvSpPr>
          <p:cNvPr id="5" name="Rectangle 4"/>
          <p:cNvSpPr>
            <a:spLocks noGrp="1" noChangeArrowheads="1"/>
          </p:cNvSpPr>
          <p:nvPr>
            <p:ph type="dt" sz="half" idx="15"/>
          </p:nvPr>
        </p:nvSpPr>
        <p:spPr/>
        <p:txBody>
          <a:bodyPr/>
          <a:lstStyle>
            <a:lvl1pPr>
              <a:defRPr/>
            </a:lvl1pPr>
          </a:lstStyle>
          <a:p>
            <a:pPr>
              <a:defRPr/>
            </a:pPr>
            <a:endParaRPr lang="en-US" altLang="en-US"/>
          </a:p>
        </p:txBody>
      </p:sp>
      <p:sp>
        <p:nvSpPr>
          <p:cNvPr id="6" name="Rectangle 5"/>
          <p:cNvSpPr>
            <a:spLocks noGrp="1" noChangeArrowheads="1"/>
          </p:cNvSpPr>
          <p:nvPr>
            <p:ph type="ftr" sz="quarter" idx="16"/>
          </p:nvPr>
        </p:nvSpPr>
        <p:spPr/>
        <p:txBody>
          <a:bodyPr/>
          <a:lstStyle>
            <a:lvl1pPr>
              <a:defRPr/>
            </a:lvl1pPr>
          </a:lstStyle>
          <a:p>
            <a:pPr>
              <a:defRPr/>
            </a:pPr>
            <a:r>
              <a:rPr lang="en-NZ" altLang="en-US"/>
              <a:t>TOPSS presentation to the Social Portfolio 11 May 2011</a:t>
            </a:r>
            <a:endParaRPr lang="en-US" altLang="en-US"/>
          </a:p>
        </p:txBody>
      </p:sp>
      <p:sp>
        <p:nvSpPr>
          <p:cNvPr id="7" name="Rectangle 6"/>
          <p:cNvSpPr>
            <a:spLocks noGrp="1" noChangeArrowheads="1"/>
          </p:cNvSpPr>
          <p:nvPr>
            <p:ph type="sldNum" sz="quarter" idx="17"/>
          </p:nvPr>
        </p:nvSpPr>
        <p:spPr/>
        <p:txBody>
          <a:bodyPr/>
          <a:lstStyle>
            <a:lvl1pPr>
              <a:defRPr/>
            </a:lvl1pPr>
          </a:lstStyle>
          <a:p>
            <a:fld id="{3FC34AD7-4773-1C4A-A660-1767C1819450}" type="slidenum">
              <a:rPr lang="en-US"/>
              <a:pPr/>
              <a:t>‹#›</a:t>
            </a:fld>
            <a:endParaRPr lang="en-US"/>
          </a:p>
        </p:txBody>
      </p:sp>
    </p:spTree>
    <p:extLst>
      <p:ext uri="{BB962C8B-B14F-4D97-AF65-F5344CB8AC3E}">
        <p14:creationId xmlns:p14="http://schemas.microsoft.com/office/powerpoint/2010/main" val="2971367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285860"/>
            <a:ext cx="8229600" cy="838200"/>
          </a:xfrm>
        </p:spPr>
        <p:txBody>
          <a:bodyPr/>
          <a:lstStyle/>
          <a:p>
            <a:r>
              <a:rPr lang="en-US" dirty="0" smtClean="0"/>
              <a:t>Click to edit Master title style</a:t>
            </a:r>
            <a:endParaRPr lang="en-NZ" dirty="0"/>
          </a:p>
        </p:txBody>
      </p:sp>
      <p:sp>
        <p:nvSpPr>
          <p:cNvPr id="10" name="Text Placeholder 9"/>
          <p:cNvSpPr>
            <a:spLocks noGrp="1"/>
          </p:cNvSpPr>
          <p:nvPr>
            <p:ph type="body" sz="quarter" idx="13"/>
          </p:nvPr>
        </p:nvSpPr>
        <p:spPr>
          <a:xfrm>
            <a:off x="457200" y="2143116"/>
            <a:ext cx="8229600" cy="642934"/>
          </a:xfrm>
        </p:spPr>
        <p:txBody>
          <a:bodyPr/>
          <a:lstStyle>
            <a:lvl1pPr algn="ctr">
              <a:buNone/>
              <a:defRPr sz="2800" baseline="0"/>
            </a:lvl1pPr>
          </a:lstStyle>
          <a:p>
            <a:pPr lvl="0"/>
            <a:r>
              <a:rPr lang="en-US" smtClean="0"/>
              <a:t>Click to edit Master text styles</a:t>
            </a:r>
          </a:p>
        </p:txBody>
      </p:sp>
      <p:sp>
        <p:nvSpPr>
          <p:cNvPr id="9" name="Chart Placeholder 8"/>
          <p:cNvSpPr>
            <a:spLocks noGrp="1"/>
          </p:cNvSpPr>
          <p:nvPr>
            <p:ph type="chart" sz="quarter" idx="14"/>
          </p:nvPr>
        </p:nvSpPr>
        <p:spPr>
          <a:xfrm>
            <a:off x="457200" y="2786050"/>
            <a:ext cx="8229600" cy="3286138"/>
          </a:xfrm>
        </p:spPr>
        <p:txBody>
          <a:bodyPr/>
          <a:lstStyle>
            <a:lvl1pPr>
              <a:defRPr sz="2800"/>
            </a:lvl1pPr>
          </a:lstStyle>
          <a:p>
            <a:pPr lvl="0"/>
            <a:endParaRPr lang="en-NZ" noProof="0"/>
          </a:p>
        </p:txBody>
      </p:sp>
      <p:sp>
        <p:nvSpPr>
          <p:cNvPr id="5" name="Rectangle 4"/>
          <p:cNvSpPr>
            <a:spLocks noGrp="1" noChangeArrowheads="1"/>
          </p:cNvSpPr>
          <p:nvPr>
            <p:ph type="dt" sz="half" idx="15"/>
          </p:nvPr>
        </p:nvSpPr>
        <p:spPr/>
        <p:txBody>
          <a:bodyPr/>
          <a:lstStyle>
            <a:lvl1pPr>
              <a:defRPr/>
            </a:lvl1pPr>
          </a:lstStyle>
          <a:p>
            <a:pPr>
              <a:defRPr/>
            </a:pPr>
            <a:endParaRPr lang="en-US" altLang="en-US"/>
          </a:p>
        </p:txBody>
      </p:sp>
      <p:sp>
        <p:nvSpPr>
          <p:cNvPr id="6" name="Rectangle 5"/>
          <p:cNvSpPr>
            <a:spLocks noGrp="1" noChangeArrowheads="1"/>
          </p:cNvSpPr>
          <p:nvPr>
            <p:ph type="ftr" sz="quarter" idx="16"/>
          </p:nvPr>
        </p:nvSpPr>
        <p:spPr/>
        <p:txBody>
          <a:bodyPr/>
          <a:lstStyle>
            <a:lvl1pPr>
              <a:defRPr/>
            </a:lvl1pPr>
          </a:lstStyle>
          <a:p>
            <a:pPr>
              <a:defRPr/>
            </a:pPr>
            <a:r>
              <a:rPr lang="en-NZ" altLang="en-US"/>
              <a:t>TOPSS presentation to the Social Portfolio 11 May 2011</a:t>
            </a:r>
            <a:endParaRPr lang="en-US" altLang="en-US"/>
          </a:p>
        </p:txBody>
      </p:sp>
      <p:sp>
        <p:nvSpPr>
          <p:cNvPr id="7" name="Rectangle 6"/>
          <p:cNvSpPr>
            <a:spLocks noGrp="1" noChangeArrowheads="1"/>
          </p:cNvSpPr>
          <p:nvPr>
            <p:ph type="sldNum" sz="quarter" idx="17"/>
          </p:nvPr>
        </p:nvSpPr>
        <p:spPr/>
        <p:txBody>
          <a:bodyPr/>
          <a:lstStyle>
            <a:lvl1pPr>
              <a:defRPr/>
            </a:lvl1pPr>
          </a:lstStyle>
          <a:p>
            <a:fld id="{0E061CDF-44EB-6B49-A126-B74D8270020F}" type="slidenum">
              <a:rPr lang="en-US"/>
              <a:pPr/>
              <a:t>‹#›</a:t>
            </a:fld>
            <a:endParaRPr lang="en-US"/>
          </a:p>
        </p:txBody>
      </p:sp>
    </p:spTree>
    <p:extLst>
      <p:ext uri="{BB962C8B-B14F-4D97-AF65-F5344CB8AC3E}">
        <p14:creationId xmlns:p14="http://schemas.microsoft.com/office/powerpoint/2010/main" val="2940163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457200" y="1295400"/>
            <a:ext cx="82296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AU"/>
              <a:t>Heading one – click here to add title</a:t>
            </a:r>
            <a:endParaRPr lang="en-NZ"/>
          </a:p>
        </p:txBody>
      </p:sp>
      <p:sp>
        <p:nvSpPr>
          <p:cNvPr id="1028" name="Text Placeholder 2"/>
          <p:cNvSpPr>
            <a:spLocks noGrp="1"/>
          </p:cNvSpPr>
          <p:nvPr>
            <p:ph type="body" idx="1"/>
          </p:nvPr>
        </p:nvSpPr>
        <p:spPr bwMode="auto">
          <a:xfrm>
            <a:off x="457200" y="2514600"/>
            <a:ext cx="8229600" cy="3352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2"/>
          </p:nvPr>
        </p:nvSpPr>
        <p:spPr>
          <a:xfrm>
            <a:off x="457200" y="6173788"/>
            <a:ext cx="2133600" cy="227012"/>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Arial" charset="0"/>
                <a:ea typeface="ＭＳ Ｐゴシック" pitchFamily="108" charset="-128"/>
                <a:cs typeface="+mn-cs"/>
              </a:defRPr>
            </a:lvl1pPr>
          </a:lstStyle>
          <a:p>
            <a:pPr>
              <a:defRPr/>
            </a:pPr>
            <a:endParaRPr lang="en-NZ"/>
          </a:p>
        </p:txBody>
      </p:sp>
      <p:sp>
        <p:nvSpPr>
          <p:cNvPr id="5" name="Footer Placeholder 4"/>
          <p:cNvSpPr>
            <a:spLocks noGrp="1"/>
          </p:cNvSpPr>
          <p:nvPr>
            <p:ph type="ftr" sz="quarter" idx="3"/>
          </p:nvPr>
        </p:nvSpPr>
        <p:spPr>
          <a:xfrm>
            <a:off x="3124200" y="6173788"/>
            <a:ext cx="2895600" cy="227012"/>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Arial" charset="0"/>
                <a:ea typeface="ＭＳ Ｐゴシック" pitchFamily="108" charset="-128"/>
                <a:cs typeface="+mn-cs"/>
              </a:defRPr>
            </a:lvl1pPr>
          </a:lstStyle>
          <a:p>
            <a:pPr>
              <a:defRPr/>
            </a:pPr>
            <a:r>
              <a:rPr lang="en-NZ"/>
              <a:t>TOPSS presentation to the Social Portfolio 11 May 2011</a:t>
            </a:r>
          </a:p>
        </p:txBody>
      </p:sp>
      <p:sp>
        <p:nvSpPr>
          <p:cNvPr id="6" name="Slide Number Placeholder 5"/>
          <p:cNvSpPr>
            <a:spLocks noGrp="1"/>
          </p:cNvSpPr>
          <p:nvPr>
            <p:ph type="sldNum" sz="quarter" idx="4"/>
          </p:nvPr>
        </p:nvSpPr>
        <p:spPr>
          <a:xfrm>
            <a:off x="6553200" y="6173788"/>
            <a:ext cx="2133600" cy="227012"/>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52E68127-7116-8946-8512-5147CA816ADC}" type="slidenum">
              <a:rPr lang="en-NZ"/>
              <a:pPr/>
              <a:t>‹#›</a:t>
            </a:fld>
            <a:endParaRPr lang="en-NZ"/>
          </a:p>
        </p:txBody>
      </p:sp>
      <p:pic>
        <p:nvPicPr>
          <p:cNvPr id="2" name="Picture 1"/>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362918" y="381000"/>
            <a:ext cx="1323882" cy="483726"/>
          </a:xfrm>
          <a:prstGeom prst="rect">
            <a:avLst/>
          </a:prstGeom>
        </p:spPr>
      </p:pic>
      <p:pic>
        <p:nvPicPr>
          <p:cNvPr id="3" name="Picture 2"/>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457200" y="150651"/>
            <a:ext cx="990600" cy="1155700"/>
          </a:xfrm>
          <a:prstGeom prst="rect">
            <a:avLst/>
          </a:prstGeom>
        </p:spPr>
      </p:pic>
    </p:spTree>
  </p:cSld>
  <p:clrMap bg1="lt1" tx1="dk1" bg2="lt2" tx2="dk2" accent1="accent1" accent2="accent2" accent3="accent3" accent4="accent4" accent5="accent5" accent6="accent6" hlink="hlink" folHlink="folHlink"/>
  <p:sldLayoutIdLst>
    <p:sldLayoutId id="2147484161" r:id="rId1"/>
    <p:sldLayoutId id="2147484162" r:id="rId2"/>
    <p:sldLayoutId id="2147484163" r:id="rId3"/>
    <p:sldLayoutId id="2147484164" r:id="rId4"/>
    <p:sldLayoutId id="2147484165" r:id="rId5"/>
    <p:sldLayoutId id="2147484166" r:id="rId6"/>
    <p:sldLayoutId id="2147484167" r:id="rId7"/>
    <p:sldLayoutId id="2147484168" r:id="rId8"/>
    <p:sldLayoutId id="2147484169" r:id="rId9"/>
    <p:sldLayoutId id="2147484170" r:id="rId10"/>
    <p:sldLayoutId id="2147484171" r:id="rId11"/>
    <p:sldLayoutId id="2147484172" r:id="rId12"/>
  </p:sldLayoutIdLst>
  <p:hf hdr="0" dt="0"/>
  <p:txStyles>
    <p:titleStyle>
      <a:lvl1pPr algn="ctr" defTabSz="457200" rtl="0" eaLnBrk="0" fontAlgn="base" hangingPunct="0">
        <a:spcBef>
          <a:spcPct val="0"/>
        </a:spcBef>
        <a:spcAft>
          <a:spcPct val="0"/>
        </a:spcAft>
        <a:defRPr sz="3600" kern="1200">
          <a:solidFill>
            <a:srgbClr val="346666"/>
          </a:solidFill>
          <a:latin typeface="Arial"/>
          <a:ea typeface="ＭＳ Ｐゴシック" pitchFamily="124" charset="-128"/>
          <a:cs typeface="Arial"/>
        </a:defRPr>
      </a:lvl1pPr>
      <a:lvl2pPr algn="ctr" defTabSz="457200" rtl="0" eaLnBrk="0" fontAlgn="base" hangingPunct="0">
        <a:spcBef>
          <a:spcPct val="0"/>
        </a:spcBef>
        <a:spcAft>
          <a:spcPct val="0"/>
        </a:spcAft>
        <a:defRPr sz="3600">
          <a:solidFill>
            <a:srgbClr val="346666"/>
          </a:solidFill>
          <a:latin typeface="Arial" pitchFamily="124" charset="0"/>
          <a:ea typeface="ＭＳ Ｐゴシック" pitchFamily="124" charset="-128"/>
          <a:cs typeface="Arial" charset="0"/>
        </a:defRPr>
      </a:lvl2pPr>
      <a:lvl3pPr algn="ctr" defTabSz="457200" rtl="0" eaLnBrk="0" fontAlgn="base" hangingPunct="0">
        <a:spcBef>
          <a:spcPct val="0"/>
        </a:spcBef>
        <a:spcAft>
          <a:spcPct val="0"/>
        </a:spcAft>
        <a:defRPr sz="3600">
          <a:solidFill>
            <a:srgbClr val="346666"/>
          </a:solidFill>
          <a:latin typeface="Arial" pitchFamily="124" charset="0"/>
          <a:ea typeface="ＭＳ Ｐゴシック" pitchFamily="124" charset="-128"/>
          <a:cs typeface="Arial" charset="0"/>
        </a:defRPr>
      </a:lvl3pPr>
      <a:lvl4pPr algn="ctr" defTabSz="457200" rtl="0" eaLnBrk="0" fontAlgn="base" hangingPunct="0">
        <a:spcBef>
          <a:spcPct val="0"/>
        </a:spcBef>
        <a:spcAft>
          <a:spcPct val="0"/>
        </a:spcAft>
        <a:defRPr sz="3600">
          <a:solidFill>
            <a:srgbClr val="346666"/>
          </a:solidFill>
          <a:latin typeface="Arial" pitchFamily="124" charset="0"/>
          <a:ea typeface="ＭＳ Ｐゴシック" pitchFamily="124" charset="-128"/>
          <a:cs typeface="Arial" charset="0"/>
        </a:defRPr>
      </a:lvl4pPr>
      <a:lvl5pPr algn="ctr" defTabSz="457200" rtl="0" eaLnBrk="0" fontAlgn="base" hangingPunct="0">
        <a:spcBef>
          <a:spcPct val="0"/>
        </a:spcBef>
        <a:spcAft>
          <a:spcPct val="0"/>
        </a:spcAft>
        <a:defRPr sz="3600">
          <a:solidFill>
            <a:srgbClr val="346666"/>
          </a:solidFill>
          <a:latin typeface="Arial" pitchFamily="124" charset="0"/>
          <a:ea typeface="ＭＳ Ｐゴシック" pitchFamily="124" charset="-128"/>
          <a:cs typeface="Arial" charset="0"/>
        </a:defRPr>
      </a:lvl5pPr>
      <a:lvl6pPr marL="457200" algn="ctr" defTabSz="457200" rtl="0" fontAlgn="base">
        <a:spcBef>
          <a:spcPct val="0"/>
        </a:spcBef>
        <a:spcAft>
          <a:spcPct val="0"/>
        </a:spcAft>
        <a:defRPr sz="3600">
          <a:solidFill>
            <a:srgbClr val="346666"/>
          </a:solidFill>
          <a:latin typeface="Arial" pitchFamily="124" charset="0"/>
          <a:ea typeface="ＭＳ Ｐゴシック" pitchFamily="124" charset="-128"/>
        </a:defRPr>
      </a:lvl6pPr>
      <a:lvl7pPr marL="914400" algn="ctr" defTabSz="457200" rtl="0" fontAlgn="base">
        <a:spcBef>
          <a:spcPct val="0"/>
        </a:spcBef>
        <a:spcAft>
          <a:spcPct val="0"/>
        </a:spcAft>
        <a:defRPr sz="3600">
          <a:solidFill>
            <a:srgbClr val="346666"/>
          </a:solidFill>
          <a:latin typeface="Arial" pitchFamily="124" charset="0"/>
          <a:ea typeface="ＭＳ Ｐゴシック" pitchFamily="124" charset="-128"/>
        </a:defRPr>
      </a:lvl7pPr>
      <a:lvl8pPr marL="1371600" algn="ctr" defTabSz="457200" rtl="0" fontAlgn="base">
        <a:spcBef>
          <a:spcPct val="0"/>
        </a:spcBef>
        <a:spcAft>
          <a:spcPct val="0"/>
        </a:spcAft>
        <a:defRPr sz="3600">
          <a:solidFill>
            <a:srgbClr val="346666"/>
          </a:solidFill>
          <a:latin typeface="Arial" pitchFamily="124" charset="0"/>
          <a:ea typeface="ＭＳ Ｐゴシック" pitchFamily="124" charset="-128"/>
        </a:defRPr>
      </a:lvl8pPr>
      <a:lvl9pPr marL="1828800" algn="ctr" defTabSz="457200" rtl="0" fontAlgn="base">
        <a:spcBef>
          <a:spcPct val="0"/>
        </a:spcBef>
        <a:spcAft>
          <a:spcPct val="0"/>
        </a:spcAft>
        <a:defRPr sz="3600">
          <a:solidFill>
            <a:srgbClr val="346666"/>
          </a:solidFill>
          <a:latin typeface="Arial" pitchFamily="124" charset="0"/>
          <a:ea typeface="ＭＳ Ｐゴシック" pitchFamily="124" charset="-128"/>
        </a:defRPr>
      </a:lvl9pPr>
    </p:titleStyle>
    <p:bodyStyle>
      <a:lvl1pPr marL="342900" indent="-342900" algn="l" defTabSz="457200" rtl="0" eaLnBrk="0" fontAlgn="base" hangingPunct="0">
        <a:spcBef>
          <a:spcPct val="20000"/>
        </a:spcBef>
        <a:spcAft>
          <a:spcPct val="0"/>
        </a:spcAft>
        <a:buSzPct val="100000"/>
        <a:buBlip>
          <a:blip r:embed="rId16"/>
        </a:buBlip>
        <a:defRPr sz="3200" kern="1200">
          <a:solidFill>
            <a:schemeClr val="tx1"/>
          </a:solidFill>
          <a:latin typeface="Arial"/>
          <a:ea typeface="ＭＳ Ｐゴシック" pitchFamily="124" charset="-128"/>
          <a:cs typeface="Arial"/>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Arial"/>
          <a:ea typeface="ＭＳ Ｐゴシック" pitchFamily="124" charset="-128"/>
          <a:cs typeface="Arial"/>
        </a:defRPr>
      </a:lvl2pPr>
      <a:lvl3pPr marL="1143000" indent="-228600" algn="l" defTabSz="457200" rtl="0" eaLnBrk="0" fontAlgn="base" hangingPunct="0">
        <a:spcBef>
          <a:spcPct val="20000"/>
        </a:spcBef>
        <a:spcAft>
          <a:spcPct val="0"/>
        </a:spcAft>
        <a:buFont typeface="Lucida Grande" charset="0"/>
        <a:buChar char="–"/>
        <a:defRPr sz="2400" kern="1200">
          <a:solidFill>
            <a:schemeClr val="tx1"/>
          </a:solidFill>
          <a:latin typeface="Arial"/>
          <a:ea typeface="ＭＳ Ｐゴシック" pitchFamily="124" charset="-128"/>
          <a:cs typeface="Arial"/>
        </a:defRPr>
      </a:lvl3pPr>
      <a:lvl4pPr marL="1600200" indent="-228600" algn="l" defTabSz="457200" rtl="0" eaLnBrk="0" fontAlgn="base" hangingPunct="0">
        <a:spcBef>
          <a:spcPct val="20000"/>
        </a:spcBef>
        <a:spcAft>
          <a:spcPct val="0"/>
        </a:spcAft>
        <a:buFont typeface="Lucida Grande" charset="0"/>
        <a:buChar char="»"/>
        <a:defRPr sz="2000" kern="1200">
          <a:solidFill>
            <a:schemeClr val="tx1"/>
          </a:solidFill>
          <a:latin typeface="Arial"/>
          <a:ea typeface="ＭＳ Ｐゴシック" pitchFamily="124" charset="-128"/>
          <a:cs typeface="Arial"/>
        </a:defRPr>
      </a:lvl4pPr>
      <a:lvl5pPr marL="2057400" indent="-228600" algn="l" defTabSz="457200" rtl="0" eaLnBrk="0" fontAlgn="base" hangingPunct="0">
        <a:spcBef>
          <a:spcPct val="20000"/>
        </a:spcBef>
        <a:spcAft>
          <a:spcPct val="0"/>
        </a:spcAft>
        <a:buFont typeface="Arial" charset="0"/>
        <a:buChar char="•"/>
        <a:defRPr sz="1600" kern="1200">
          <a:solidFill>
            <a:schemeClr val="tx1"/>
          </a:solidFill>
          <a:latin typeface="Arial"/>
          <a:ea typeface="ＭＳ Ｐゴシック" pitchFamily="12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08" charset="0"/>
                <a:ea typeface="ＭＳ Ｐゴシック" pitchFamily="108" charset="-128"/>
                <a:cs typeface="+mn-cs"/>
              </a:defRPr>
            </a:lvl1pPr>
          </a:lstStyle>
          <a:p>
            <a:pPr>
              <a:defRPr/>
            </a:pPr>
            <a:endParaRPr lang="en-NZ"/>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108" charset="0"/>
                <a:ea typeface="ＭＳ Ｐゴシック" pitchFamily="108" charset="-128"/>
                <a:cs typeface="+mn-cs"/>
              </a:defRPr>
            </a:lvl1pPr>
          </a:lstStyle>
          <a:p>
            <a:pPr>
              <a:defRPr/>
            </a:pPr>
            <a:r>
              <a:rPr lang="en-NZ"/>
              <a:t>TOPSS presentation to the Social Portfolio 11 May 2011</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9301B6A8-48B3-A743-8CC5-F71429516DBA}" type="slidenum">
              <a:rPr lang="en-NZ"/>
              <a:pPr/>
              <a:t>‹#›</a:t>
            </a:fld>
            <a:endParaRPr lang="en-NZ"/>
          </a:p>
        </p:txBody>
      </p:sp>
      <p:pic>
        <p:nvPicPr>
          <p:cNvPr id="2053" name="Picture 6" descr="6206 Tier 1 light green cvr-ff.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73" r:id="rId1"/>
  </p:sldLayoutIdLst>
  <p:hf hd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60" charset="-128"/>
          <a:cs typeface="ＭＳ Ｐゴシック" pitchFamily="-60" charset="-128"/>
        </a:defRPr>
      </a:lvl1pPr>
      <a:lvl2pPr algn="ctr" defTabSz="457200" rtl="0" eaLnBrk="0" fontAlgn="base" hangingPunct="0">
        <a:spcBef>
          <a:spcPct val="0"/>
        </a:spcBef>
        <a:spcAft>
          <a:spcPct val="0"/>
        </a:spcAft>
        <a:defRPr sz="4400">
          <a:solidFill>
            <a:schemeClr val="tx1"/>
          </a:solidFill>
          <a:latin typeface="Arial" charset="0"/>
          <a:ea typeface="ＭＳ Ｐゴシック" pitchFamily="-60" charset="-128"/>
          <a:cs typeface="ＭＳ Ｐゴシック" pitchFamily="-60" charset="-128"/>
        </a:defRPr>
      </a:lvl2pPr>
      <a:lvl3pPr algn="ctr" defTabSz="457200" rtl="0" eaLnBrk="0" fontAlgn="base" hangingPunct="0">
        <a:spcBef>
          <a:spcPct val="0"/>
        </a:spcBef>
        <a:spcAft>
          <a:spcPct val="0"/>
        </a:spcAft>
        <a:defRPr sz="4400">
          <a:solidFill>
            <a:schemeClr val="tx1"/>
          </a:solidFill>
          <a:latin typeface="Arial" charset="0"/>
          <a:ea typeface="ＭＳ Ｐゴシック" pitchFamily="-60" charset="-128"/>
          <a:cs typeface="ＭＳ Ｐゴシック" pitchFamily="-60" charset="-128"/>
        </a:defRPr>
      </a:lvl3pPr>
      <a:lvl4pPr algn="ctr" defTabSz="457200" rtl="0" eaLnBrk="0" fontAlgn="base" hangingPunct="0">
        <a:spcBef>
          <a:spcPct val="0"/>
        </a:spcBef>
        <a:spcAft>
          <a:spcPct val="0"/>
        </a:spcAft>
        <a:defRPr sz="4400">
          <a:solidFill>
            <a:schemeClr val="tx1"/>
          </a:solidFill>
          <a:latin typeface="Arial" charset="0"/>
          <a:ea typeface="ＭＳ Ｐゴシック" pitchFamily="-60" charset="-128"/>
          <a:cs typeface="ＭＳ Ｐゴシック" pitchFamily="-60" charset="-128"/>
        </a:defRPr>
      </a:lvl4pPr>
      <a:lvl5pPr algn="ctr" defTabSz="457200" rtl="0" eaLnBrk="0" fontAlgn="base" hangingPunct="0">
        <a:spcBef>
          <a:spcPct val="0"/>
        </a:spcBef>
        <a:spcAft>
          <a:spcPct val="0"/>
        </a:spcAft>
        <a:defRPr sz="4400">
          <a:solidFill>
            <a:schemeClr val="tx1"/>
          </a:solidFill>
          <a:latin typeface="Arial" charset="0"/>
          <a:ea typeface="ＭＳ Ｐゴシック" pitchFamily="-60" charset="-128"/>
          <a:cs typeface="ＭＳ Ｐゴシック" pitchFamily="-60" charset="-128"/>
        </a:defRPr>
      </a:lvl5pPr>
      <a:lvl6pPr marL="457200" algn="ctr" defTabSz="457200" rtl="0" eaLnBrk="1" fontAlgn="base" hangingPunct="1">
        <a:spcBef>
          <a:spcPct val="0"/>
        </a:spcBef>
        <a:spcAft>
          <a:spcPct val="0"/>
        </a:spcAft>
        <a:defRPr sz="4400">
          <a:solidFill>
            <a:schemeClr val="tx1"/>
          </a:solidFill>
          <a:latin typeface="Calibri" pitchFamily="-60" charset="0"/>
          <a:ea typeface="ＭＳ Ｐゴシック" pitchFamily="-60" charset="-128"/>
          <a:cs typeface="ＭＳ Ｐゴシック" pitchFamily="-60" charset="-128"/>
        </a:defRPr>
      </a:lvl6pPr>
      <a:lvl7pPr marL="914400" algn="ctr" defTabSz="457200" rtl="0" eaLnBrk="1" fontAlgn="base" hangingPunct="1">
        <a:spcBef>
          <a:spcPct val="0"/>
        </a:spcBef>
        <a:spcAft>
          <a:spcPct val="0"/>
        </a:spcAft>
        <a:defRPr sz="4400">
          <a:solidFill>
            <a:schemeClr val="tx1"/>
          </a:solidFill>
          <a:latin typeface="Calibri" pitchFamily="-60" charset="0"/>
          <a:ea typeface="ＭＳ Ｐゴシック" pitchFamily="-60" charset="-128"/>
          <a:cs typeface="ＭＳ Ｐゴシック" pitchFamily="-60" charset="-128"/>
        </a:defRPr>
      </a:lvl7pPr>
      <a:lvl8pPr marL="1371600" algn="ctr" defTabSz="457200" rtl="0" eaLnBrk="1" fontAlgn="base" hangingPunct="1">
        <a:spcBef>
          <a:spcPct val="0"/>
        </a:spcBef>
        <a:spcAft>
          <a:spcPct val="0"/>
        </a:spcAft>
        <a:defRPr sz="4400">
          <a:solidFill>
            <a:schemeClr val="tx1"/>
          </a:solidFill>
          <a:latin typeface="Calibri" pitchFamily="-60" charset="0"/>
          <a:ea typeface="ＭＳ Ｐゴシック" pitchFamily="-60" charset="-128"/>
          <a:cs typeface="ＭＳ Ｐゴシック" pitchFamily="-60" charset="-128"/>
        </a:defRPr>
      </a:lvl8pPr>
      <a:lvl9pPr marL="1828800" algn="ctr" defTabSz="457200" rtl="0" eaLnBrk="1" fontAlgn="base" hangingPunct="1">
        <a:spcBef>
          <a:spcPct val="0"/>
        </a:spcBef>
        <a:spcAft>
          <a:spcPct val="0"/>
        </a:spcAft>
        <a:defRPr sz="4400">
          <a:solidFill>
            <a:schemeClr val="tx1"/>
          </a:solidFill>
          <a:latin typeface="Calibri" pitchFamily="-60" charset="0"/>
          <a:ea typeface="ＭＳ Ｐゴシック" pitchFamily="-60" charset="-128"/>
          <a:cs typeface="ＭＳ Ｐゴシック" pitchFamily="-60"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60" charset="-128"/>
          <a:cs typeface="ＭＳ Ｐゴシック" pitchFamily="-60"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60" charset="-128"/>
          <a:cs typeface="ＭＳ Ｐゴシック"/>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60" charset="-128"/>
          <a:cs typeface="ＭＳ Ｐゴシック"/>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60" charset="-128"/>
          <a:cs typeface="ＭＳ Ｐゴシック"/>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60"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iapi.jasperse@tokelau.org.nz" TargetMode="External"/><Relationship Id="rId2" Type="http://schemas.openxmlformats.org/officeDocument/2006/relationships/hyperlink" Target="mailto:kele.lui@tokelau.org.nz" TargetMode="External"/><Relationship Id="rId1" Type="http://schemas.openxmlformats.org/officeDocument/2006/relationships/slideLayout" Target="../slideLayouts/slideLayout2.xml"/><Relationship Id="rId4" Type="http://schemas.openxmlformats.org/officeDocument/2006/relationships/hyperlink" Target="mailto:mafa.mativa@tokelau.org.nz"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ctrTitle"/>
          </p:nvPr>
        </p:nvSpPr>
        <p:spPr>
          <a:xfrm>
            <a:off x="457200" y="1066800"/>
            <a:ext cx="7772400" cy="609600"/>
          </a:xfrm>
        </p:spPr>
        <p:txBody>
          <a:bodyPr/>
          <a:lstStyle/>
          <a:p>
            <a:r>
              <a:rPr lang="en-GB" smtClean="0">
                <a:latin typeface="Arial" charset="0"/>
                <a:ea typeface="ＭＳ Ｐゴシック" charset="0"/>
                <a:cs typeface="Arial" charset="0"/>
              </a:rPr>
              <a:t>2016 </a:t>
            </a:r>
            <a:r>
              <a:rPr lang="en-GB">
                <a:latin typeface="Arial" charset="0"/>
                <a:ea typeface="ＭＳ Ｐゴシック" charset="0"/>
                <a:cs typeface="Arial" charset="0"/>
              </a:rPr>
              <a:t>Tokelau Census</a:t>
            </a:r>
          </a:p>
        </p:txBody>
      </p:sp>
      <p:sp>
        <p:nvSpPr>
          <p:cNvPr id="16387" name="Subtitle 2"/>
          <p:cNvSpPr>
            <a:spLocks noGrp="1"/>
          </p:cNvSpPr>
          <p:nvPr>
            <p:ph type="subTitle" idx="1"/>
          </p:nvPr>
        </p:nvSpPr>
        <p:spPr>
          <a:xfrm>
            <a:off x="685800" y="1741394"/>
            <a:ext cx="7772400" cy="1078006"/>
          </a:xfrm>
        </p:spPr>
        <p:txBody>
          <a:bodyPr/>
          <a:lstStyle/>
          <a:p>
            <a:r>
              <a:rPr lang="en-GB" dirty="0">
                <a:latin typeface="Arial" charset="0"/>
                <a:ea typeface="ＭＳ Ｐゴシック" charset="0"/>
                <a:cs typeface="Arial" charset="0"/>
              </a:rPr>
              <a:t>Module 5</a:t>
            </a:r>
            <a:br>
              <a:rPr lang="en-GB" dirty="0">
                <a:latin typeface="Arial" charset="0"/>
                <a:ea typeface="ＭＳ Ｐゴシック" charset="0"/>
                <a:cs typeface="Arial" charset="0"/>
              </a:rPr>
            </a:br>
            <a:r>
              <a:rPr lang="en-GB" dirty="0">
                <a:latin typeface="Arial" charset="0"/>
                <a:ea typeface="ＭＳ Ｐゴシック" charset="0"/>
                <a:cs typeface="Arial" charset="0"/>
              </a:rPr>
              <a:t>Tokelau National Statistics Office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3624" y="2819400"/>
            <a:ext cx="6016752" cy="422452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dirty="0">
                <a:latin typeface="Arial" charset="0"/>
                <a:ea typeface="ＭＳ Ｐゴシック" charset="0"/>
                <a:cs typeface="Arial" charset="0"/>
              </a:rPr>
              <a:t>Outputs we </a:t>
            </a:r>
            <a:r>
              <a:rPr lang="en-US" dirty="0" smtClean="0">
                <a:latin typeface="Arial" charset="0"/>
                <a:ea typeface="ＭＳ Ｐゴシック" charset="0"/>
                <a:cs typeface="Arial" charset="0"/>
              </a:rPr>
              <a:t>delivered</a:t>
            </a:r>
            <a:endParaRPr lang="en-US" dirty="0">
              <a:latin typeface="Arial" charset="0"/>
              <a:ea typeface="ＭＳ Ｐゴシック" charset="0"/>
              <a:cs typeface="Arial" charset="0"/>
            </a:endParaRPr>
          </a:p>
        </p:txBody>
      </p:sp>
      <p:sp>
        <p:nvSpPr>
          <p:cNvPr id="23555" name="Content Placeholder 2"/>
          <p:cNvSpPr>
            <a:spLocks noGrp="1"/>
          </p:cNvSpPr>
          <p:nvPr>
            <p:ph idx="4294967295"/>
          </p:nvPr>
        </p:nvSpPr>
        <p:spPr>
          <a:xfrm>
            <a:off x="457200" y="2276475"/>
            <a:ext cx="8229600" cy="3849688"/>
          </a:xfrm>
        </p:spPr>
        <p:txBody>
          <a:bodyPr/>
          <a:lstStyle/>
          <a:p>
            <a:r>
              <a:rPr lang="en-US" sz="2800" dirty="0" smtClean="0">
                <a:latin typeface="Arial" charset="0"/>
                <a:ea typeface="ＭＳ Ｐゴシック" charset="0"/>
                <a:cs typeface="Arial" charset="0"/>
              </a:rPr>
              <a:t>2016-2017 </a:t>
            </a:r>
            <a:r>
              <a:rPr lang="en-US" sz="2800" dirty="0">
                <a:latin typeface="Arial" charset="0"/>
                <a:ea typeface="ＭＳ Ｐゴシック" charset="0"/>
                <a:cs typeface="Arial" charset="0"/>
              </a:rPr>
              <a:t>financial year</a:t>
            </a:r>
          </a:p>
          <a:p>
            <a:pPr lvl="1"/>
            <a:r>
              <a:rPr lang="en-US" sz="2400" dirty="0" smtClean="0">
                <a:latin typeface="Arial" charset="0"/>
                <a:ea typeface="ＭＳ Ｐゴシック" charset="0"/>
                <a:cs typeface="Arial" charset="0"/>
              </a:rPr>
              <a:t>2016 </a:t>
            </a:r>
            <a:r>
              <a:rPr lang="en-US" sz="2400">
                <a:latin typeface="Arial" charset="0"/>
                <a:ea typeface="ＭＳ Ｐゴシック" charset="0"/>
                <a:cs typeface="Arial" charset="0"/>
              </a:rPr>
              <a:t>Tokelau </a:t>
            </a:r>
            <a:r>
              <a:rPr lang="en-US" sz="2400" smtClean="0">
                <a:latin typeface="Arial" charset="0"/>
                <a:ea typeface="ＭＳ Ｐゴシック" charset="0"/>
                <a:cs typeface="Arial" charset="0"/>
              </a:rPr>
              <a:t>Census, </a:t>
            </a:r>
            <a:r>
              <a:rPr lang="en-US" sz="2400" dirty="0" smtClean="0">
                <a:latin typeface="Arial" charset="0"/>
                <a:ea typeface="ＭＳ Ｐゴシック" charset="0"/>
                <a:cs typeface="Arial" charset="0"/>
              </a:rPr>
              <a:t>with publications completed</a:t>
            </a:r>
            <a:endParaRPr lang="en-US" sz="2400" dirty="0">
              <a:latin typeface="Arial" charset="0"/>
              <a:ea typeface="ＭＳ Ｐゴシック" charset="0"/>
              <a:cs typeface="Arial" charset="0"/>
            </a:endParaRPr>
          </a:p>
          <a:p>
            <a:pPr lvl="1"/>
            <a:r>
              <a:rPr lang="en-US" sz="2400" dirty="0" smtClean="0">
                <a:latin typeface="Arial" charset="0"/>
                <a:ea typeface="ＭＳ Ｐゴシック" charset="0"/>
                <a:cs typeface="Arial" charset="0"/>
              </a:rPr>
              <a:t>Quarterly Consumer </a:t>
            </a:r>
            <a:r>
              <a:rPr lang="en-US" sz="2400" dirty="0">
                <a:latin typeface="Arial" charset="0"/>
                <a:ea typeface="ＭＳ Ｐゴシック" charset="0"/>
                <a:cs typeface="Arial" charset="0"/>
              </a:rPr>
              <a:t>Price </a:t>
            </a:r>
            <a:r>
              <a:rPr lang="en-US" sz="2400" dirty="0" smtClean="0">
                <a:latin typeface="Arial" charset="0"/>
                <a:ea typeface="ＭＳ Ｐゴシック" charset="0"/>
                <a:cs typeface="Arial" charset="0"/>
              </a:rPr>
              <a:t>Index (since June 2012</a:t>
            </a:r>
            <a:r>
              <a:rPr lang="en-US" sz="2400" smtClean="0">
                <a:latin typeface="Arial" charset="0"/>
                <a:ea typeface="ＭＳ Ｐゴシック" charset="0"/>
                <a:cs typeface="Arial" charset="0"/>
              </a:rPr>
              <a:t>), soon updated </a:t>
            </a:r>
            <a:r>
              <a:rPr lang="en-US" sz="2400" dirty="0" smtClean="0">
                <a:latin typeface="Arial" charset="0"/>
                <a:ea typeface="ＭＳ Ｐゴシック" charset="0"/>
                <a:cs typeface="Arial" charset="0"/>
              </a:rPr>
              <a:t>with new basket of goods and services</a:t>
            </a:r>
          </a:p>
          <a:p>
            <a:pPr lvl="1"/>
            <a:r>
              <a:rPr lang="en-US" sz="2400" dirty="0" smtClean="0">
                <a:latin typeface="Arial" charset="0"/>
                <a:ea typeface="ＭＳ Ｐゴシック" charset="0"/>
                <a:cs typeface="Arial" charset="0"/>
              </a:rPr>
              <a:t>Household Income and Expenditure Survey (HIES) results to be made public in English and Tokelauan</a:t>
            </a:r>
          </a:p>
          <a:p>
            <a:pPr lvl="1"/>
            <a:r>
              <a:rPr lang="en-US" sz="2400" dirty="0" smtClean="0">
                <a:latin typeface="Arial" charset="0"/>
                <a:ea typeface="ＭＳ Ｐゴシック" charset="0"/>
                <a:cs typeface="Arial" charset="0"/>
              </a:rPr>
              <a:t>2014 Imports study completed</a:t>
            </a:r>
          </a:p>
          <a:p>
            <a:pPr lvl="1"/>
            <a:r>
              <a:rPr lang="en-US" sz="2400" dirty="0" smtClean="0">
                <a:latin typeface="Arial" charset="0"/>
                <a:ea typeface="ＭＳ Ｐゴシック" charset="0"/>
                <a:cs typeface="Arial" charset="0"/>
              </a:rPr>
              <a:t>Gross National Product (GDP) calculated for first time this century</a:t>
            </a:r>
            <a:endParaRPr lang="en-US" sz="2400" dirty="0">
              <a:latin typeface="Arial" charset="0"/>
              <a:ea typeface="ＭＳ Ｐゴシック" charset="0"/>
              <a:cs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a:graphicFrameLocks/>
          </p:cNvGraphicFramePr>
          <p:nvPr>
            <p:extLst>
              <p:ext uri="{D42A27DB-BD31-4B8C-83A1-F6EECF244321}">
                <p14:modId xmlns:p14="http://schemas.microsoft.com/office/powerpoint/2010/main" val="3757806381"/>
              </p:ext>
            </p:extLst>
          </p:nvPr>
        </p:nvGraphicFramePr>
        <p:xfrm>
          <a:off x="914400" y="3505200"/>
          <a:ext cx="6934200" cy="3289300"/>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2"/>
          <p:cNvSpPr>
            <a:spLocks noGrp="1" noChangeArrowheads="1"/>
          </p:cNvSpPr>
          <p:nvPr>
            <p:ph type="title"/>
          </p:nvPr>
        </p:nvSpPr>
        <p:spPr>
          <a:xfrm>
            <a:off x="1676403" y="990600"/>
            <a:ext cx="5557345" cy="914400"/>
          </a:xfrm>
        </p:spPr>
        <p:txBody>
          <a:bodyPr/>
          <a:lstStyle/>
          <a:p>
            <a:pPr eaLnBrk="1" hangingPunct="1"/>
            <a:r>
              <a:rPr lang="en-NZ" dirty="0" smtClean="0">
                <a:solidFill>
                  <a:srgbClr val="984807"/>
                </a:solidFill>
                <a:latin typeface="Arial" charset="0"/>
              </a:rPr>
              <a:t>Consumer </a:t>
            </a:r>
            <a:r>
              <a:rPr lang="en-NZ" dirty="0">
                <a:solidFill>
                  <a:srgbClr val="984807"/>
                </a:solidFill>
                <a:latin typeface="Arial" charset="0"/>
              </a:rPr>
              <a:t>Price Index</a:t>
            </a:r>
          </a:p>
        </p:txBody>
      </p:sp>
      <p:sp>
        <p:nvSpPr>
          <p:cNvPr id="10" name="Rectangle 3"/>
          <p:cNvSpPr txBox="1">
            <a:spLocks noChangeArrowheads="1"/>
          </p:cNvSpPr>
          <p:nvPr/>
        </p:nvSpPr>
        <p:spPr bwMode="auto">
          <a:xfrm>
            <a:off x="746811" y="1905000"/>
            <a:ext cx="7772400" cy="16790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fontScale="85000" lnSpcReduction="10000"/>
          </a:bodyPr>
          <a:lstStyle>
            <a:lvl1pPr marL="342900" indent="-342900" algn="l" defTabSz="457200" rtl="0" eaLnBrk="0" fontAlgn="base" hangingPunct="0">
              <a:spcBef>
                <a:spcPct val="20000"/>
              </a:spcBef>
              <a:spcAft>
                <a:spcPct val="0"/>
              </a:spcAft>
              <a:buSzPct val="100000"/>
              <a:buBlip>
                <a:blip r:embed="rId3"/>
              </a:buBlip>
              <a:defRPr sz="3200" kern="1200">
                <a:solidFill>
                  <a:schemeClr val="tx1"/>
                </a:solidFill>
                <a:latin typeface="Arial"/>
                <a:ea typeface="ＭＳ Ｐゴシック" pitchFamily="124" charset="-128"/>
                <a:cs typeface="Arial"/>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Arial"/>
                <a:ea typeface="ＭＳ Ｐゴシック" pitchFamily="124" charset="-128"/>
                <a:cs typeface="Arial"/>
              </a:defRPr>
            </a:lvl2pPr>
            <a:lvl3pPr marL="1143000" indent="-228600" algn="l" defTabSz="457200" rtl="0" eaLnBrk="0" fontAlgn="base" hangingPunct="0">
              <a:spcBef>
                <a:spcPct val="20000"/>
              </a:spcBef>
              <a:spcAft>
                <a:spcPct val="0"/>
              </a:spcAft>
              <a:buFont typeface="Lucida Grande" charset="0"/>
              <a:buChar char="–"/>
              <a:defRPr sz="2400" kern="1200">
                <a:solidFill>
                  <a:schemeClr val="tx1"/>
                </a:solidFill>
                <a:latin typeface="Arial"/>
                <a:ea typeface="ＭＳ Ｐゴシック" pitchFamily="124" charset="-128"/>
                <a:cs typeface="Arial"/>
              </a:defRPr>
            </a:lvl3pPr>
            <a:lvl4pPr marL="1600200" indent="-228600" algn="l" defTabSz="457200" rtl="0" eaLnBrk="0" fontAlgn="base" hangingPunct="0">
              <a:spcBef>
                <a:spcPct val="20000"/>
              </a:spcBef>
              <a:spcAft>
                <a:spcPct val="0"/>
              </a:spcAft>
              <a:buFont typeface="Lucida Grande" charset="0"/>
              <a:buChar char="»"/>
              <a:defRPr sz="2000" kern="1200">
                <a:solidFill>
                  <a:schemeClr val="tx1"/>
                </a:solidFill>
                <a:latin typeface="Arial"/>
                <a:ea typeface="ＭＳ Ｐゴシック" pitchFamily="124" charset="-128"/>
                <a:cs typeface="Arial"/>
              </a:defRPr>
            </a:lvl4pPr>
            <a:lvl5pPr marL="2057400" indent="-228600" algn="l" defTabSz="457200" rtl="0" eaLnBrk="0" fontAlgn="base" hangingPunct="0">
              <a:spcBef>
                <a:spcPct val="20000"/>
              </a:spcBef>
              <a:spcAft>
                <a:spcPct val="0"/>
              </a:spcAft>
              <a:buFont typeface="Arial" charset="0"/>
              <a:buChar char="•"/>
              <a:defRPr sz="1600" kern="1200">
                <a:solidFill>
                  <a:schemeClr val="tx1"/>
                </a:solidFill>
                <a:latin typeface="Arial"/>
                <a:ea typeface="ＭＳ Ｐゴシック" pitchFamily="12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NZ" sz="2800" smtClean="0">
                <a:latin typeface="Arial" charset="0"/>
              </a:rPr>
              <a:t>An objective measure of the </a:t>
            </a:r>
            <a:r>
              <a:rPr lang="en-NZ" sz="2800" i="1" smtClean="0">
                <a:latin typeface="Arial" charset="0"/>
              </a:rPr>
              <a:t>changing cost over time </a:t>
            </a:r>
            <a:r>
              <a:rPr lang="en-NZ" sz="2800" smtClean="0">
                <a:latin typeface="Arial" charset="0"/>
              </a:rPr>
              <a:t>of goods and services purchased in Tokelau</a:t>
            </a:r>
            <a:endParaRPr lang="en-NZ" sz="2200" smtClean="0">
              <a:latin typeface="Arial" charset="0"/>
            </a:endParaRPr>
          </a:p>
          <a:p>
            <a:pPr eaLnBrk="1" hangingPunct="1"/>
            <a:r>
              <a:rPr lang="en-NZ" sz="2800" smtClean="0">
                <a:latin typeface="Arial" charset="0"/>
              </a:rPr>
              <a:t>Tokelau’s official measure of inflation - ONGOING</a:t>
            </a:r>
          </a:p>
          <a:p>
            <a:pPr eaLnBrk="1" hangingPunct="1"/>
            <a:r>
              <a:rPr lang="en-NZ" sz="2800" smtClean="0">
                <a:latin typeface="Arial" charset="0"/>
              </a:rPr>
              <a:t>Can show effect of policies e.g. Health &amp; “sin tax”</a:t>
            </a:r>
          </a:p>
          <a:p>
            <a:pPr lvl="1"/>
            <a:endParaRPr lang="en-NZ" dirty="0" smtClean="0">
              <a:latin typeface="Arial" charset="0"/>
            </a:endParaRPr>
          </a:p>
        </p:txBody>
      </p:sp>
    </p:spTree>
    <p:extLst>
      <p:ext uri="{BB962C8B-B14F-4D97-AF65-F5344CB8AC3E}">
        <p14:creationId xmlns:p14="http://schemas.microsoft.com/office/powerpoint/2010/main" val="40225165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6858000" y="293876"/>
            <a:ext cx="1981200" cy="1046018"/>
          </a:xfrm>
          <a:prstGeom prst="rect">
            <a:avLst/>
          </a:prstGeom>
        </p:spPr>
      </p:pic>
      <p:sp>
        <p:nvSpPr>
          <p:cNvPr id="10" name="Rectangle 9"/>
          <p:cNvSpPr/>
          <p:nvPr/>
        </p:nvSpPr>
        <p:spPr>
          <a:xfrm>
            <a:off x="4433412" y="381000"/>
            <a:ext cx="4710588" cy="5867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5" name="Rectangle 4"/>
          <p:cNvSpPr/>
          <p:nvPr/>
        </p:nvSpPr>
        <p:spPr>
          <a:xfrm>
            <a:off x="0" y="76200"/>
            <a:ext cx="4357212" cy="603100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41191"/>
            <a:ext cx="1371603" cy="1600203"/>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76200"/>
            <a:ext cx="4285014" cy="5978451"/>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87538" y="456679"/>
            <a:ext cx="4602336" cy="5716042"/>
          </a:xfrm>
          <a:prstGeom prst="rect">
            <a:avLst/>
          </a:prstGeom>
        </p:spPr>
      </p:pic>
    </p:spTree>
    <p:extLst>
      <p:ext uri="{BB962C8B-B14F-4D97-AF65-F5344CB8AC3E}">
        <p14:creationId xmlns:p14="http://schemas.microsoft.com/office/powerpoint/2010/main" val="35367690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atin typeface="Arial" charset="0"/>
                <a:ea typeface="ＭＳ Ｐゴシック" charset="0"/>
                <a:cs typeface="Arial" charset="0"/>
              </a:rPr>
              <a:t>Outputs we seek to deliver</a:t>
            </a:r>
          </a:p>
        </p:txBody>
      </p:sp>
      <p:sp>
        <p:nvSpPr>
          <p:cNvPr id="24579" name="Content Placeholder 2"/>
          <p:cNvSpPr>
            <a:spLocks noGrp="1"/>
          </p:cNvSpPr>
          <p:nvPr>
            <p:ph idx="4294967295"/>
          </p:nvPr>
        </p:nvSpPr>
        <p:spPr>
          <a:xfrm>
            <a:off x="457200" y="2276475"/>
            <a:ext cx="8229600" cy="3849688"/>
          </a:xfrm>
        </p:spPr>
        <p:txBody>
          <a:bodyPr/>
          <a:lstStyle/>
          <a:p>
            <a:r>
              <a:rPr lang="en-US" sz="2800" dirty="0" smtClean="0">
                <a:latin typeface="Arial" charset="0"/>
                <a:ea typeface="ＭＳ Ｐゴシック" charset="0"/>
                <a:cs typeface="Arial" charset="0"/>
              </a:rPr>
              <a:t>2017 </a:t>
            </a:r>
            <a:r>
              <a:rPr lang="en-US" sz="2800" dirty="0">
                <a:latin typeface="Arial" charset="0"/>
                <a:ea typeface="ＭＳ Ｐゴシック" charset="0"/>
                <a:cs typeface="Arial" charset="0"/>
              </a:rPr>
              <a:t>and beyond</a:t>
            </a:r>
          </a:p>
          <a:p>
            <a:pPr lvl="1"/>
            <a:r>
              <a:rPr lang="en-US" sz="2400">
                <a:latin typeface="Arial" charset="0"/>
                <a:ea typeface="ＭＳ Ｐゴシック" charset="0"/>
                <a:cs typeface="Arial" charset="0"/>
              </a:rPr>
              <a:t>Gross National Product (GDP</a:t>
            </a:r>
            <a:r>
              <a:rPr lang="en-US" sz="2400" smtClean="0">
                <a:latin typeface="Arial" charset="0"/>
                <a:ea typeface="ＭＳ Ｐゴシック" charset="0"/>
                <a:cs typeface="Arial" charset="0"/>
              </a:rPr>
              <a:t>) publication and updates</a:t>
            </a:r>
            <a:endParaRPr lang="en-US" sz="2400">
              <a:latin typeface="Arial" charset="0"/>
              <a:ea typeface="ＭＳ Ｐゴシック" charset="0"/>
              <a:cs typeface="Arial" charset="0"/>
            </a:endParaRPr>
          </a:p>
          <a:p>
            <a:pPr lvl="1"/>
            <a:r>
              <a:rPr lang="en-US" sz="2400" smtClean="0">
                <a:latin typeface="Arial" charset="0"/>
                <a:ea typeface="ＭＳ Ｐゴシック" charset="0"/>
                <a:cs typeface="Arial" charset="0"/>
              </a:rPr>
              <a:t>Goods</a:t>
            </a:r>
            <a:r>
              <a:rPr lang="en-US" sz="2400" dirty="0" smtClean="0">
                <a:latin typeface="Arial" charset="0"/>
                <a:ea typeface="ＭＳ Ｐゴシック" charset="0"/>
                <a:cs typeface="Arial" charset="0"/>
              </a:rPr>
              <a:t>: International Merchandise Trade Statistics (IMTS) from 2014 onwards</a:t>
            </a:r>
          </a:p>
          <a:p>
            <a:pPr lvl="1"/>
            <a:r>
              <a:rPr lang="en-US" sz="2400" smtClean="0">
                <a:latin typeface="Arial" charset="0"/>
                <a:ea typeface="ＭＳ Ｐゴシック" charset="0"/>
                <a:cs typeface="Arial" charset="0"/>
              </a:rPr>
              <a:t>Prepare </a:t>
            </a:r>
            <a:r>
              <a:rPr lang="en-US" sz="2400" dirty="0">
                <a:latin typeface="Arial" charset="0"/>
                <a:ea typeface="ＭＳ Ｐゴシック" charset="0"/>
                <a:cs typeface="Arial" charset="0"/>
              </a:rPr>
              <a:t>for next HIES </a:t>
            </a:r>
            <a:r>
              <a:rPr lang="en-US" sz="2400" dirty="0" smtClean="0">
                <a:latin typeface="Arial" charset="0"/>
                <a:ea typeface="ＭＳ Ｐゴシック" charset="0"/>
                <a:cs typeface="Arial" charset="0"/>
              </a:rPr>
              <a:t>2019/20? </a:t>
            </a:r>
            <a:endParaRPr lang="en-US" sz="2400" dirty="0">
              <a:latin typeface="Arial" charset="0"/>
              <a:ea typeface="ＭＳ Ｐゴシック" charset="0"/>
              <a:cs typeface="Arial" charset="0"/>
            </a:endParaRPr>
          </a:p>
          <a:p>
            <a:pPr lvl="1"/>
            <a:r>
              <a:rPr lang="en-US" sz="2400" dirty="0" smtClean="0">
                <a:latin typeface="Arial" charset="0"/>
                <a:ea typeface="ＭＳ Ｐゴシック" charset="0"/>
                <a:cs typeface="Arial" charset="0"/>
              </a:rPr>
              <a:t>Pre-election population Count December 2019</a:t>
            </a:r>
          </a:p>
          <a:p>
            <a:pPr lvl="1"/>
            <a:r>
              <a:rPr lang="en-US" sz="2400" dirty="0" smtClean="0">
                <a:latin typeface="Arial" charset="0"/>
                <a:ea typeface="ＭＳ Ｐゴシック" charset="0"/>
                <a:cs typeface="Arial" charset="0"/>
              </a:rPr>
              <a:t>Next Census October 2021</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3375AF1-FEDE-B148-A3DC-FA51662C8CAE}" type="slidenum">
              <a:rPr lang="en-US" smtClean="0"/>
              <a:pPr/>
              <a:t>14</a:t>
            </a:fld>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29860" cy="6934200"/>
          </a:xfrm>
          <a:prstGeom prst="rect">
            <a:avLst/>
          </a:prstGeom>
        </p:spPr>
      </p:pic>
    </p:spTree>
    <p:extLst>
      <p:ext uri="{BB962C8B-B14F-4D97-AF65-F5344CB8AC3E}">
        <p14:creationId xmlns:p14="http://schemas.microsoft.com/office/powerpoint/2010/main" val="34243564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1523999"/>
            <a:ext cx="8229600" cy="906463"/>
          </a:xfrm>
        </p:spPr>
        <p:txBody>
          <a:bodyPr/>
          <a:lstStyle/>
          <a:p>
            <a:r>
              <a:rPr lang="en-US">
                <a:latin typeface="Arial" charset="0"/>
                <a:ea typeface="ＭＳ Ｐゴシック" charset="0"/>
                <a:cs typeface="Arial" charset="0"/>
              </a:rPr>
              <a:t>Working across government	</a:t>
            </a:r>
          </a:p>
        </p:txBody>
      </p:sp>
      <p:sp>
        <p:nvSpPr>
          <p:cNvPr id="25603" name="Content Placeholder 2"/>
          <p:cNvSpPr>
            <a:spLocks noGrp="1"/>
          </p:cNvSpPr>
          <p:nvPr>
            <p:ph idx="4294967295"/>
          </p:nvPr>
        </p:nvSpPr>
        <p:spPr>
          <a:xfrm>
            <a:off x="457200" y="2430463"/>
            <a:ext cx="8229600" cy="3695700"/>
          </a:xfrm>
        </p:spPr>
        <p:txBody>
          <a:bodyPr/>
          <a:lstStyle/>
          <a:p>
            <a:r>
              <a:rPr lang="en-US" sz="2800" dirty="0">
                <a:latin typeface="Arial" charset="0"/>
                <a:ea typeface="ＭＳ Ｐゴシック" charset="0"/>
                <a:cs typeface="Arial" charset="0"/>
              </a:rPr>
              <a:t>Many collections require active relationships with other departments, and villages</a:t>
            </a:r>
          </a:p>
          <a:p>
            <a:pPr lvl="1"/>
            <a:r>
              <a:rPr lang="en-US" sz="2400" dirty="0">
                <a:latin typeface="Arial" charset="0"/>
                <a:ea typeface="ＭＳ Ｐゴシック" charset="0"/>
                <a:cs typeface="Arial" charset="0"/>
              </a:rPr>
              <a:t>Vital statistics</a:t>
            </a:r>
          </a:p>
          <a:p>
            <a:pPr lvl="2"/>
            <a:r>
              <a:rPr lang="en-US" sz="2000" dirty="0">
                <a:latin typeface="Arial" charset="0"/>
                <a:ea typeface="ＭＳ Ｐゴシック" charset="0"/>
                <a:cs typeface="Arial" charset="0"/>
              </a:rPr>
              <a:t>Department of Health; </a:t>
            </a:r>
            <a:r>
              <a:rPr lang="en-US" sz="2000" dirty="0" smtClean="0">
                <a:latin typeface="Arial" charset="0"/>
                <a:ea typeface="ＭＳ Ｐゴシック" charset="0"/>
                <a:cs typeface="Arial" charset="0"/>
              </a:rPr>
              <a:t>Department of Transport and Support </a:t>
            </a:r>
            <a:r>
              <a:rPr lang="en-US" sz="2000" smtClean="0">
                <a:latin typeface="Arial" charset="0"/>
                <a:ea typeface="ＭＳ Ｐゴシック" charset="0"/>
                <a:cs typeface="Arial" charset="0"/>
              </a:rPr>
              <a:t>Services (Civil Registration = Births</a:t>
            </a:r>
            <a:r>
              <a:rPr lang="en-US" sz="2000" dirty="0">
                <a:latin typeface="Arial" charset="0"/>
                <a:ea typeface="ＭＳ Ｐゴシック" charset="0"/>
                <a:cs typeface="Arial" charset="0"/>
              </a:rPr>
              <a:t>, Deaths and </a:t>
            </a:r>
            <a:r>
              <a:rPr lang="en-US" sz="2000" dirty="0" smtClean="0">
                <a:latin typeface="Arial" charset="0"/>
                <a:ea typeface="ＭＳ Ｐゴシック" charset="0"/>
                <a:cs typeface="Arial" charset="0"/>
              </a:rPr>
              <a:t>Marriages)</a:t>
            </a:r>
            <a:endParaRPr lang="en-US" sz="2000" dirty="0">
              <a:latin typeface="Arial" charset="0"/>
              <a:ea typeface="ＭＳ Ｐゴシック" charset="0"/>
              <a:cs typeface="Arial" charset="0"/>
            </a:endParaRPr>
          </a:p>
          <a:p>
            <a:pPr lvl="1"/>
            <a:r>
              <a:rPr lang="en-US" sz="2400" dirty="0">
                <a:latin typeface="Arial" charset="0"/>
                <a:ea typeface="ＭＳ Ｐゴシック" charset="0"/>
                <a:cs typeface="Arial" charset="0"/>
              </a:rPr>
              <a:t>Migration and Custom statistics</a:t>
            </a:r>
          </a:p>
          <a:p>
            <a:pPr lvl="2"/>
            <a:r>
              <a:rPr lang="en-US" sz="2000" dirty="0">
                <a:latin typeface="Arial" charset="0"/>
                <a:ea typeface="ＭＳ Ｐゴシック" charset="0"/>
                <a:cs typeface="Arial" charset="0"/>
              </a:rPr>
              <a:t>Department of Transport and Support Services</a:t>
            </a:r>
          </a:p>
          <a:p>
            <a:pPr lvl="1"/>
            <a:r>
              <a:rPr lang="en-US" sz="2400" dirty="0">
                <a:latin typeface="Arial" charset="0"/>
                <a:ea typeface="ＭＳ Ｐゴシック" charset="0"/>
                <a:cs typeface="Arial" charset="0"/>
              </a:rPr>
              <a:t>Quarantine statistics</a:t>
            </a:r>
          </a:p>
          <a:p>
            <a:pPr lvl="2"/>
            <a:r>
              <a:rPr lang="en-US" sz="2000" dirty="0">
                <a:latin typeface="Arial" charset="0"/>
                <a:ea typeface="ＭＳ Ｐゴシック" charset="0"/>
                <a:cs typeface="Arial" charset="0"/>
              </a:rPr>
              <a:t>Department of </a:t>
            </a:r>
            <a:r>
              <a:rPr lang="en-US" sz="2000">
                <a:latin typeface="Arial" charset="0"/>
                <a:ea typeface="ＭＳ Ｐゴシック" charset="0"/>
                <a:cs typeface="Arial" charset="0"/>
              </a:rPr>
              <a:t>EDNRE </a:t>
            </a:r>
            <a:endParaRPr lang="en-US" sz="2000" smtClean="0">
              <a:latin typeface="Arial" charset="0"/>
              <a:ea typeface="ＭＳ Ｐゴシック" charset="0"/>
              <a:cs typeface="Arial" charset="0"/>
            </a:endParaRPr>
          </a:p>
          <a:p>
            <a:pPr lvl="1"/>
            <a:r>
              <a:rPr lang="en-US" sz="2400" smtClean="0">
                <a:latin typeface="Arial" charset="0"/>
                <a:ea typeface="ＭＳ Ｐゴシック" charset="0"/>
                <a:cs typeface="Arial" charset="0"/>
              </a:rPr>
              <a:t>Other needs?</a:t>
            </a:r>
            <a:endParaRPr lang="en-US" sz="2400">
              <a:latin typeface="Arial" charset="0"/>
              <a:ea typeface="ＭＳ Ｐゴシック" charset="0"/>
              <a:cs typeface="Arial" charset="0"/>
            </a:endParaRPr>
          </a:p>
          <a:p>
            <a:pPr lvl="2"/>
            <a:endParaRPr lang="en-US" sz="2000" dirty="0">
              <a:latin typeface="Arial" charset="0"/>
              <a:ea typeface="ＭＳ Ｐゴシック" charset="0"/>
              <a:cs typeface="Arial" charset="0"/>
            </a:endParaRPr>
          </a:p>
          <a:p>
            <a:pPr lvl="2">
              <a:buFont typeface="Lucida Grande" charset="0"/>
              <a:buNone/>
            </a:pPr>
            <a:endParaRPr lang="en-US" sz="2000" dirty="0">
              <a:latin typeface="Arial" charset="0"/>
              <a:ea typeface="ＭＳ Ｐゴシック" charset="0"/>
              <a:cs typeface="Arial"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1524000"/>
            <a:ext cx="8229600" cy="838200"/>
          </a:xfrm>
        </p:spPr>
        <p:txBody>
          <a:bodyPr/>
          <a:lstStyle/>
          <a:p>
            <a:r>
              <a:rPr lang="en-US" dirty="0">
                <a:latin typeface="Arial" charset="0"/>
                <a:ea typeface="ＭＳ Ｐゴシック" charset="0"/>
                <a:cs typeface="Arial" charset="0"/>
              </a:rPr>
              <a:t>Working across </a:t>
            </a:r>
            <a:r>
              <a:rPr lang="en-US" dirty="0" smtClean="0">
                <a:latin typeface="Arial" charset="0"/>
                <a:ea typeface="ＭＳ Ｐゴシック" charset="0"/>
                <a:cs typeface="Arial" charset="0"/>
              </a:rPr>
              <a:t>government (cont’d)</a:t>
            </a:r>
            <a:endParaRPr lang="en-US" dirty="0">
              <a:latin typeface="Arial" charset="0"/>
              <a:ea typeface="ＭＳ Ｐゴシック" charset="0"/>
              <a:cs typeface="Arial" charset="0"/>
            </a:endParaRPr>
          </a:p>
        </p:txBody>
      </p:sp>
      <p:sp>
        <p:nvSpPr>
          <p:cNvPr id="26627" name="Content Placeholder 2"/>
          <p:cNvSpPr>
            <a:spLocks noGrp="1"/>
          </p:cNvSpPr>
          <p:nvPr>
            <p:ph idx="4294967295"/>
          </p:nvPr>
        </p:nvSpPr>
        <p:spPr>
          <a:xfrm>
            <a:off x="457200" y="2565400"/>
            <a:ext cx="8305800" cy="3560763"/>
          </a:xfrm>
        </p:spPr>
        <p:txBody>
          <a:bodyPr/>
          <a:lstStyle/>
          <a:p>
            <a:r>
              <a:rPr lang="en-US" sz="2800" smtClean="0">
                <a:latin typeface="Arial" charset="0"/>
                <a:ea typeface="ＭＳ Ｐゴシック" charset="0"/>
                <a:cs typeface="Arial" charset="0"/>
              </a:rPr>
              <a:t>Department of Education: </a:t>
            </a:r>
            <a:r>
              <a:rPr lang="en-US" sz="2800" dirty="0" smtClean="0">
                <a:latin typeface="Arial" charset="0"/>
                <a:ea typeface="ＭＳ Ｐゴシック" charset="0"/>
                <a:cs typeface="Arial" charset="0"/>
              </a:rPr>
              <a:t>Student and </a:t>
            </a:r>
            <a:r>
              <a:rPr lang="en-US" sz="2800" smtClean="0">
                <a:latin typeface="Arial" charset="0"/>
                <a:ea typeface="ＭＳ Ｐゴシック" charset="0"/>
                <a:cs typeface="Arial" charset="0"/>
              </a:rPr>
              <a:t>teacher data; Sustainable Development Goals (SDGs)</a:t>
            </a:r>
            <a:endParaRPr lang="en-US" sz="2800" dirty="0" smtClean="0">
              <a:latin typeface="Arial" charset="0"/>
              <a:ea typeface="ＭＳ Ｐゴシック" charset="0"/>
              <a:cs typeface="Arial" charset="0"/>
            </a:endParaRPr>
          </a:p>
          <a:p>
            <a:r>
              <a:rPr lang="en-US" sz="2800" dirty="0" smtClean="0">
                <a:latin typeface="Arial" charset="0"/>
                <a:ea typeface="ＭＳ Ｐゴシック" charset="0"/>
                <a:cs typeface="Arial" charset="0"/>
              </a:rPr>
              <a:t>Supporting </a:t>
            </a:r>
            <a:r>
              <a:rPr lang="en-US" sz="2800" dirty="0">
                <a:latin typeface="Arial" charset="0"/>
                <a:ea typeface="ＭＳ Ｐゴシック" charset="0"/>
                <a:cs typeface="Arial" charset="0"/>
              </a:rPr>
              <a:t>the Planning and Monitoring Unit</a:t>
            </a:r>
          </a:p>
          <a:p>
            <a:pPr lvl="1"/>
            <a:r>
              <a:rPr lang="en-US" sz="2400" dirty="0">
                <a:latin typeface="Arial" charset="0"/>
                <a:ea typeface="ＭＳ Ｐゴシック" charset="0"/>
                <a:cs typeface="Arial" charset="0"/>
              </a:rPr>
              <a:t>Monitoring and reporting framework with </a:t>
            </a:r>
            <a:r>
              <a:rPr lang="en-US" sz="2400" dirty="0" smtClean="0">
                <a:latin typeface="Arial" charset="0"/>
                <a:ea typeface="ＭＳ Ｐゴシック" charset="0"/>
                <a:cs typeface="Arial" charset="0"/>
              </a:rPr>
              <a:t>NZ Aid / Ministry of Foreign Affairs</a:t>
            </a:r>
            <a:endParaRPr lang="en-US" sz="2400" dirty="0">
              <a:latin typeface="Arial" charset="0"/>
              <a:ea typeface="ＭＳ Ｐゴシック" charset="0"/>
              <a:cs typeface="Arial" charset="0"/>
            </a:endParaRPr>
          </a:p>
          <a:p>
            <a:pPr lvl="1"/>
            <a:r>
              <a:rPr lang="en-US" sz="2400" dirty="0">
                <a:latin typeface="Arial" charset="0"/>
                <a:ea typeface="ＭＳ Ｐゴシック" charset="0"/>
                <a:cs typeface="Arial" charset="0"/>
              </a:rPr>
              <a:t>Changing </a:t>
            </a:r>
            <a:r>
              <a:rPr lang="en-US" sz="2400" dirty="0" smtClean="0">
                <a:latin typeface="Arial" charset="0"/>
                <a:ea typeface="ＭＳ Ｐゴシック" charset="0"/>
                <a:cs typeface="Arial" charset="0"/>
              </a:rPr>
              <a:t>public servants’ </a:t>
            </a:r>
            <a:r>
              <a:rPr lang="en-US" sz="2400" dirty="0" err="1" smtClean="0">
                <a:latin typeface="Arial" charset="0"/>
                <a:ea typeface="ＭＳ Ｐゴシック" charset="0"/>
                <a:cs typeface="Arial" charset="0"/>
              </a:rPr>
              <a:t>behaviour</a:t>
            </a:r>
            <a:r>
              <a:rPr lang="en-US" sz="2400" dirty="0" smtClean="0">
                <a:latin typeface="Arial" charset="0"/>
                <a:ea typeface="ＭＳ Ｐゴシック" charset="0"/>
                <a:cs typeface="Arial" charset="0"/>
              </a:rPr>
              <a:t> </a:t>
            </a:r>
            <a:r>
              <a:rPr lang="en-US" sz="2400" dirty="0">
                <a:latin typeface="Arial" charset="0"/>
                <a:ea typeface="ＭＳ Ｐゴシック" charset="0"/>
                <a:cs typeface="Arial" charset="0"/>
              </a:rPr>
              <a:t>towards data</a:t>
            </a:r>
          </a:p>
          <a:p>
            <a:pPr lvl="1"/>
            <a:r>
              <a:rPr lang="en-US" sz="2400" dirty="0">
                <a:latin typeface="Arial" charset="0"/>
                <a:ea typeface="ＭＳ Ｐゴシック" charset="0"/>
                <a:cs typeface="Arial" charset="0"/>
              </a:rPr>
              <a:t>Helping develop administrative collections for monitoring and </a:t>
            </a:r>
            <a:r>
              <a:rPr lang="en-US" sz="2400" dirty="0" smtClean="0">
                <a:latin typeface="Arial" charset="0"/>
                <a:ea typeface="ＭＳ Ｐゴシック" charset="0"/>
                <a:cs typeface="Arial" charset="0"/>
              </a:rPr>
              <a:t>planning</a:t>
            </a:r>
          </a:p>
          <a:p>
            <a:r>
              <a:rPr lang="en-US" dirty="0" smtClean="0">
                <a:latin typeface="Arial" charset="0"/>
                <a:ea typeface="ＭＳ Ｐゴシック" charset="0"/>
                <a:cs typeface="Arial" charset="0"/>
              </a:rPr>
              <a:t>Information technology: file &amp; data sharing</a:t>
            </a:r>
            <a:endParaRPr lang="en-US" dirty="0">
              <a:latin typeface="Arial" charset="0"/>
              <a:ea typeface="ＭＳ Ｐゴシック" charset="0"/>
              <a:cs typeface="Arial"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atin typeface="Arial" charset="0"/>
                <a:ea typeface="ＭＳ Ｐゴシック" charset="0"/>
                <a:cs typeface="Arial" charset="0"/>
              </a:rPr>
              <a:t>In summary</a:t>
            </a:r>
          </a:p>
        </p:txBody>
      </p:sp>
      <p:sp>
        <p:nvSpPr>
          <p:cNvPr id="27651" name="Content Placeholder 2"/>
          <p:cNvSpPr>
            <a:spLocks noGrp="1"/>
          </p:cNvSpPr>
          <p:nvPr>
            <p:ph idx="4294967295"/>
          </p:nvPr>
        </p:nvSpPr>
        <p:spPr>
          <a:xfrm>
            <a:off x="457200" y="2565400"/>
            <a:ext cx="8229600" cy="3560763"/>
          </a:xfrm>
        </p:spPr>
        <p:txBody>
          <a:bodyPr/>
          <a:lstStyle/>
          <a:p>
            <a:r>
              <a:rPr lang="en-US" sz="2800" dirty="0">
                <a:latin typeface="Arial" charset="0"/>
                <a:ea typeface="ＭＳ Ｐゴシック" charset="0"/>
                <a:cs typeface="Arial" charset="0"/>
              </a:rPr>
              <a:t>An ambitious </a:t>
            </a:r>
            <a:r>
              <a:rPr lang="en-GB" sz="2800" dirty="0">
                <a:latin typeface="Arial" charset="0"/>
                <a:ea typeface="ＭＳ Ｐゴシック" charset="0"/>
                <a:cs typeface="Arial" charset="0"/>
              </a:rPr>
              <a:t>programme</a:t>
            </a:r>
            <a:r>
              <a:rPr lang="en-US" sz="2800" dirty="0">
                <a:latin typeface="Arial" charset="0"/>
                <a:ea typeface="ＭＳ Ｐゴシック" charset="0"/>
                <a:cs typeface="Arial" charset="0"/>
              </a:rPr>
              <a:t>, with </a:t>
            </a:r>
            <a:r>
              <a:rPr lang="en-US" sz="2800" dirty="0" smtClean="0">
                <a:latin typeface="Arial" charset="0"/>
                <a:ea typeface="ＭＳ Ｐゴシック" charset="0"/>
                <a:cs typeface="Arial" charset="0"/>
              </a:rPr>
              <a:t>few resources</a:t>
            </a:r>
            <a:endParaRPr lang="en-US" sz="2800" dirty="0">
              <a:latin typeface="Arial" charset="0"/>
              <a:ea typeface="ＭＳ Ｐゴシック" charset="0"/>
              <a:cs typeface="Arial" charset="0"/>
            </a:endParaRPr>
          </a:p>
          <a:p>
            <a:r>
              <a:rPr lang="en-US" sz="2800" dirty="0">
                <a:latin typeface="Arial" charset="0"/>
                <a:ea typeface="ＭＳ Ｐゴシック" charset="0"/>
                <a:cs typeface="Arial" charset="0"/>
              </a:rPr>
              <a:t>Need to be innovative and coordinated</a:t>
            </a:r>
          </a:p>
          <a:p>
            <a:r>
              <a:rPr lang="en-US" sz="2800" dirty="0">
                <a:latin typeface="Arial" charset="0"/>
                <a:ea typeface="ＭＳ Ｐゴシック" charset="0"/>
                <a:cs typeface="Arial" charset="0"/>
              </a:rPr>
              <a:t>Make the most of our opportunities</a:t>
            </a:r>
          </a:p>
          <a:p>
            <a:r>
              <a:rPr lang="en-US" sz="2800" smtClean="0">
                <a:latin typeface="Arial" charset="0"/>
                <a:ea typeface="ＭＳ Ｐゴシック" charset="0"/>
                <a:cs typeface="Arial" charset="0"/>
              </a:rPr>
              <a:t>Prioritise</a:t>
            </a:r>
            <a:r>
              <a:rPr lang="en-US" sz="2800" dirty="0">
                <a:latin typeface="Arial" charset="0"/>
                <a:ea typeface="ＭＳ Ｐゴシック" charset="0"/>
                <a:cs typeface="Arial" charset="0"/>
              </a:rPr>
              <a:t>! </a:t>
            </a:r>
            <a:r>
              <a:rPr lang="en-US" sz="2800" dirty="0" err="1">
                <a:latin typeface="Arial" charset="0"/>
                <a:ea typeface="ＭＳ Ｐゴシック" charset="0"/>
                <a:cs typeface="Arial" charset="0"/>
              </a:rPr>
              <a:t>Prioritise</a:t>
            </a:r>
            <a:r>
              <a:rPr lang="en-US" sz="2800" dirty="0">
                <a:latin typeface="Arial" charset="0"/>
                <a:ea typeface="ＭＳ Ｐゴシック" charset="0"/>
                <a:cs typeface="Arial" charset="0"/>
              </a:rPr>
              <a:t>! </a:t>
            </a:r>
            <a:r>
              <a:rPr lang="en-US" sz="2800" err="1">
                <a:latin typeface="Arial" charset="0"/>
                <a:ea typeface="ＭＳ Ｐゴシック" charset="0"/>
                <a:cs typeface="Arial" charset="0"/>
              </a:rPr>
              <a:t>Prioritise</a:t>
            </a:r>
            <a:r>
              <a:rPr lang="en-US" sz="2800" smtClean="0">
                <a:latin typeface="Arial" charset="0"/>
                <a:ea typeface="ＭＳ Ｐゴシック" charset="0"/>
                <a:cs typeface="Arial" charset="0"/>
              </a:rPr>
              <a:t>!</a:t>
            </a:r>
          </a:p>
          <a:p>
            <a:endParaRPr lang="en-US" sz="2800">
              <a:latin typeface="Arial" charset="0"/>
              <a:ea typeface="ＭＳ Ｐゴシック" charset="0"/>
              <a:cs typeface="Arial" charset="0"/>
            </a:endParaRPr>
          </a:p>
          <a:p>
            <a:r>
              <a:rPr lang="en-US" sz="2800" smtClean="0">
                <a:latin typeface="Arial" charset="0"/>
                <a:ea typeface="ＭＳ Ｐゴシック" charset="0"/>
                <a:cs typeface="Arial" charset="0"/>
              </a:rPr>
              <a:t>Keen to support and co-operate!</a:t>
            </a:r>
            <a:endParaRPr lang="en-US" sz="2800" dirty="0">
              <a:latin typeface="Arial" charset="0"/>
              <a:ea typeface="ＭＳ Ｐゴシック" charset="0"/>
              <a:cs typeface="Arial"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GB">
                <a:latin typeface="Arial" charset="0"/>
                <a:ea typeface="ＭＳ Ｐゴシック" charset="0"/>
                <a:cs typeface="Arial" charset="0"/>
              </a:rPr>
              <a:t>Getting in </a:t>
            </a:r>
            <a:r>
              <a:rPr lang="en-GB" smtClean="0">
                <a:latin typeface="Arial" charset="0"/>
                <a:ea typeface="ＭＳ Ｐゴシック" charset="0"/>
                <a:cs typeface="Arial" charset="0"/>
              </a:rPr>
              <a:t>touch</a:t>
            </a:r>
            <a:endParaRPr lang="en-GB">
              <a:latin typeface="Arial" charset="0"/>
              <a:ea typeface="ＭＳ Ｐゴシック" charset="0"/>
              <a:cs typeface="Arial" charset="0"/>
            </a:endParaRPr>
          </a:p>
        </p:txBody>
      </p:sp>
      <p:sp>
        <p:nvSpPr>
          <p:cNvPr id="3" name="Content Placeholder 2"/>
          <p:cNvSpPr>
            <a:spLocks noGrp="1"/>
          </p:cNvSpPr>
          <p:nvPr>
            <p:ph idx="4294967295"/>
          </p:nvPr>
        </p:nvSpPr>
        <p:spPr>
          <a:xfrm>
            <a:off x="457200" y="2133600"/>
            <a:ext cx="8229600" cy="3992563"/>
          </a:xfrm>
        </p:spPr>
        <p:txBody>
          <a:bodyPr/>
          <a:lstStyle/>
          <a:p>
            <a:r>
              <a:rPr lang="en-GB" sz="2800" dirty="0" err="1">
                <a:solidFill>
                  <a:srgbClr val="000000"/>
                </a:solidFill>
                <a:latin typeface="Arial" charset="0"/>
                <a:ea typeface="ＭＳ Ｐゴシック" charset="0"/>
                <a:cs typeface="Arial" charset="0"/>
              </a:rPr>
              <a:t>Kele</a:t>
            </a:r>
            <a:r>
              <a:rPr lang="en-GB" sz="2800" dirty="0">
                <a:solidFill>
                  <a:srgbClr val="FF0000"/>
                </a:solidFill>
                <a:latin typeface="Arial" charset="0"/>
                <a:ea typeface="ＭＳ Ｐゴシック" charset="0"/>
                <a:cs typeface="Arial" charset="0"/>
              </a:rPr>
              <a:t> </a:t>
            </a:r>
            <a:r>
              <a:rPr lang="en-GB" sz="2800" dirty="0" err="1">
                <a:latin typeface="Arial" charset="0"/>
                <a:ea typeface="ＭＳ Ｐゴシック" charset="0"/>
                <a:cs typeface="Arial" charset="0"/>
              </a:rPr>
              <a:t>Lui</a:t>
            </a:r>
            <a:r>
              <a:rPr lang="en-GB" sz="2800" dirty="0">
                <a:latin typeface="Arial" charset="0"/>
                <a:ea typeface="ＭＳ Ｐゴシック" charset="0"/>
                <a:cs typeface="Arial" charset="0"/>
              </a:rPr>
              <a:t> – National Statistician</a:t>
            </a:r>
          </a:p>
          <a:p>
            <a:pPr lvl="1"/>
            <a:r>
              <a:rPr lang="en-GB" sz="2400" dirty="0">
                <a:latin typeface="Arial" charset="0"/>
                <a:ea typeface="ＭＳ Ｐゴシック" charset="0"/>
                <a:cs typeface="Arial" charset="0"/>
              </a:rPr>
              <a:t>+685 777 4941</a:t>
            </a:r>
          </a:p>
          <a:p>
            <a:pPr lvl="1"/>
            <a:r>
              <a:rPr lang="en-GB" sz="2400" smtClean="0">
                <a:latin typeface="Arial" charset="0"/>
                <a:ea typeface="ＭＳ Ｐゴシック" charset="0"/>
                <a:cs typeface="Arial" charset="0"/>
                <a:hlinkClick r:id="rId2"/>
              </a:rPr>
              <a:t>kele.lui@tokelau.org.nz</a:t>
            </a:r>
            <a:endParaRPr lang="en-GB" sz="2400" smtClean="0">
              <a:latin typeface="Arial" charset="0"/>
              <a:ea typeface="ＭＳ Ｐゴシック" charset="0"/>
              <a:cs typeface="Arial" charset="0"/>
            </a:endParaRPr>
          </a:p>
          <a:p>
            <a:r>
              <a:rPr lang="en-GB" sz="2800" smtClean="0">
                <a:latin typeface="Arial" charset="0"/>
                <a:ea typeface="ＭＳ Ｐゴシック" charset="0"/>
                <a:cs typeface="Arial" charset="0"/>
              </a:rPr>
              <a:t>dr Jaap (“iapi”) Jasperse </a:t>
            </a:r>
            <a:r>
              <a:rPr lang="en-GB" sz="2800" dirty="0">
                <a:latin typeface="Arial" charset="0"/>
                <a:ea typeface="ＭＳ Ｐゴシック" charset="0"/>
                <a:cs typeface="Arial" charset="0"/>
              </a:rPr>
              <a:t>– Statistics Advisor</a:t>
            </a:r>
          </a:p>
          <a:p>
            <a:pPr lvl="1"/>
            <a:r>
              <a:rPr lang="en-GB" sz="2400" dirty="0">
                <a:latin typeface="Arial" charset="0"/>
                <a:ea typeface="ＭＳ Ｐゴシック" charset="0"/>
                <a:cs typeface="Arial" charset="0"/>
              </a:rPr>
              <a:t>+685 729 4913</a:t>
            </a:r>
          </a:p>
          <a:p>
            <a:pPr lvl="1"/>
            <a:r>
              <a:rPr lang="en-GB" sz="2400" smtClean="0">
                <a:latin typeface="Arial" charset="0"/>
                <a:ea typeface="ＭＳ Ｐゴシック" charset="0"/>
                <a:cs typeface="Arial" charset="0"/>
                <a:hlinkClick r:id="rId3"/>
              </a:rPr>
              <a:t>iapi.jasperse@tokelau.org.nz</a:t>
            </a:r>
            <a:endParaRPr lang="en-GB" sz="2400" smtClean="0">
              <a:latin typeface="Arial" charset="0"/>
              <a:ea typeface="ＭＳ Ｐゴシック" charset="0"/>
              <a:cs typeface="Arial" charset="0"/>
            </a:endParaRPr>
          </a:p>
          <a:p>
            <a:r>
              <a:rPr lang="en-GB" sz="2800" smtClean="0">
                <a:latin typeface="Arial" charset="0"/>
                <a:ea typeface="ＭＳ Ｐゴシック" charset="0"/>
                <a:cs typeface="Arial" charset="0"/>
              </a:rPr>
              <a:t>Mafa Mativa – </a:t>
            </a:r>
            <a:r>
              <a:rPr lang="en-GB" sz="2800">
                <a:latin typeface="Arial" charset="0"/>
                <a:ea typeface="ＭＳ Ｐゴシック" charset="0"/>
                <a:cs typeface="Arial" charset="0"/>
              </a:rPr>
              <a:t>Statistics </a:t>
            </a:r>
            <a:r>
              <a:rPr lang="en-GB" sz="2800" smtClean="0">
                <a:latin typeface="Arial" charset="0"/>
                <a:ea typeface="ＭＳ Ｐゴシック" charset="0"/>
                <a:cs typeface="Arial" charset="0"/>
              </a:rPr>
              <a:t>Officer</a:t>
            </a:r>
            <a:endParaRPr lang="en-GB" sz="2800">
              <a:latin typeface="Arial" charset="0"/>
              <a:ea typeface="ＭＳ Ｐゴシック" charset="0"/>
              <a:cs typeface="Arial" charset="0"/>
            </a:endParaRPr>
          </a:p>
          <a:p>
            <a:pPr lvl="1"/>
            <a:r>
              <a:rPr lang="en-GB" sz="2400">
                <a:latin typeface="Arial" charset="0"/>
                <a:ea typeface="ＭＳ Ｐゴシック" charset="0"/>
                <a:cs typeface="Arial" charset="0"/>
              </a:rPr>
              <a:t>+685 </a:t>
            </a:r>
            <a:r>
              <a:rPr lang="en-GB" sz="2400" smtClean="0">
                <a:latin typeface="Arial" charset="0"/>
                <a:ea typeface="ＭＳ Ｐゴシック" charset="0"/>
                <a:cs typeface="Arial" charset="0"/>
              </a:rPr>
              <a:t>774 1778</a:t>
            </a:r>
            <a:endParaRPr lang="en-GB" sz="2400">
              <a:latin typeface="Arial" charset="0"/>
              <a:ea typeface="ＭＳ Ｐゴシック" charset="0"/>
              <a:cs typeface="Arial" charset="0"/>
            </a:endParaRPr>
          </a:p>
          <a:p>
            <a:pPr lvl="1"/>
            <a:r>
              <a:rPr lang="en-GB" sz="2400" smtClean="0">
                <a:latin typeface="Arial" charset="0"/>
                <a:ea typeface="ＭＳ Ｐゴシック" charset="0"/>
                <a:cs typeface="Arial" charset="0"/>
                <a:hlinkClick r:id="rId4"/>
              </a:rPr>
              <a:t>mafa.mativa@tokelau.org.nz</a:t>
            </a:r>
            <a:endParaRPr lang="en-GB" sz="2400">
              <a:latin typeface="Arial" charset="0"/>
              <a:ea typeface="ＭＳ Ｐゴシック" charset="0"/>
              <a:cs typeface="Arial" charset="0"/>
            </a:endParaRPr>
          </a:p>
          <a:p>
            <a:pPr lvl="1"/>
            <a:endParaRPr lang="en-GB" sz="2400" dirty="0">
              <a:latin typeface="Arial" charset="0"/>
              <a:ea typeface="ＭＳ Ｐゴシック" charset="0"/>
              <a:cs typeface="Arial" charset="0"/>
            </a:endParaRPr>
          </a:p>
          <a:p>
            <a:pPr lvl="1">
              <a:buFont typeface="Arial" charset="0"/>
              <a:buNone/>
            </a:pPr>
            <a:endParaRPr lang="en-GB" sz="2400" dirty="0">
              <a:latin typeface="Arial" charset="0"/>
              <a:ea typeface="ＭＳ Ｐゴシック" charset="0"/>
              <a:cs typeface="Arial" charset="0"/>
            </a:endParaRPr>
          </a:p>
          <a:p>
            <a:pPr lvl="1">
              <a:buFont typeface="Arial" charset="0"/>
              <a:buNone/>
            </a:pPr>
            <a:endParaRPr lang="en-GB" sz="2400" dirty="0">
              <a:latin typeface="Arial" charset="0"/>
              <a:ea typeface="ＭＳ Ｐゴシック" charset="0"/>
              <a:cs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atin typeface="Arial" charset="0"/>
                <a:ea typeface="ＭＳ Ｐゴシック" charset="0"/>
                <a:cs typeface="Arial" charset="0"/>
              </a:rPr>
              <a:t>What we will cover</a:t>
            </a:r>
          </a:p>
        </p:txBody>
      </p:sp>
      <p:sp>
        <p:nvSpPr>
          <p:cNvPr id="17411" name="Content Placeholder 2"/>
          <p:cNvSpPr>
            <a:spLocks noGrp="1"/>
          </p:cNvSpPr>
          <p:nvPr>
            <p:ph idx="4294967295"/>
          </p:nvPr>
        </p:nvSpPr>
        <p:spPr>
          <a:xfrm>
            <a:off x="457200" y="2276475"/>
            <a:ext cx="8229600" cy="3849688"/>
          </a:xfrm>
        </p:spPr>
        <p:txBody>
          <a:bodyPr/>
          <a:lstStyle/>
          <a:p>
            <a:r>
              <a:rPr lang="en-US" sz="2800" dirty="0">
                <a:latin typeface="Arial" charset="0"/>
                <a:ea typeface="ＭＳ Ｐゴシック" charset="0"/>
                <a:cs typeface="Arial" charset="0"/>
              </a:rPr>
              <a:t>Current </a:t>
            </a:r>
            <a:r>
              <a:rPr lang="en-US" sz="2800">
                <a:latin typeface="Arial" charset="0"/>
                <a:ea typeface="ＭＳ Ｐゴシック" charset="0"/>
                <a:cs typeface="Arial" charset="0"/>
              </a:rPr>
              <a:t>operating </a:t>
            </a:r>
            <a:r>
              <a:rPr lang="en-US" sz="2800" smtClean="0">
                <a:latin typeface="Arial" charset="0"/>
                <a:ea typeface="ＭＳ Ｐゴシック" charset="0"/>
                <a:cs typeface="Arial" charset="0"/>
              </a:rPr>
              <a:t>environment</a:t>
            </a:r>
            <a:endParaRPr lang="en-US" sz="2800" dirty="0">
              <a:latin typeface="Arial" charset="0"/>
              <a:ea typeface="ＭＳ Ｐゴシック" charset="0"/>
              <a:cs typeface="Arial" charset="0"/>
            </a:endParaRPr>
          </a:p>
          <a:p>
            <a:r>
              <a:rPr lang="en-US" sz="2800" dirty="0">
                <a:latin typeface="Arial" charset="0"/>
                <a:ea typeface="ＭＳ Ｐゴシック" charset="0"/>
                <a:cs typeface="Arial" charset="0"/>
              </a:rPr>
              <a:t>What are our aims?</a:t>
            </a:r>
          </a:p>
          <a:p>
            <a:r>
              <a:rPr lang="en-US" sz="2800" dirty="0">
                <a:latin typeface="Arial" charset="0"/>
                <a:ea typeface="ＭＳ Ｐゴシック" charset="0"/>
                <a:cs typeface="Arial" charset="0"/>
              </a:rPr>
              <a:t>How are we </a:t>
            </a:r>
            <a:r>
              <a:rPr lang="en-US" sz="2800" dirty="0" smtClean="0">
                <a:latin typeface="Arial" charset="0"/>
                <a:ea typeface="ＭＳ Ｐゴシック" charset="0"/>
                <a:cs typeface="Arial" charset="0"/>
              </a:rPr>
              <a:t>getting </a:t>
            </a:r>
            <a:r>
              <a:rPr lang="en-US" sz="2800" dirty="0">
                <a:latin typeface="Arial" charset="0"/>
                <a:ea typeface="ＭＳ Ｐゴシック" charset="0"/>
                <a:cs typeface="Arial" charset="0"/>
              </a:rPr>
              <a:t>there?</a:t>
            </a:r>
          </a:p>
          <a:p>
            <a:r>
              <a:rPr lang="en-US" sz="2800" dirty="0">
                <a:latin typeface="Arial" charset="0"/>
                <a:ea typeface="ＭＳ Ｐゴシック" charset="0"/>
                <a:cs typeface="Arial" charset="0"/>
              </a:rPr>
              <a:t>Outputs we </a:t>
            </a:r>
            <a:r>
              <a:rPr lang="en-US" sz="2800" dirty="0" smtClean="0">
                <a:latin typeface="Arial" charset="0"/>
                <a:ea typeface="ＭＳ Ｐゴシック" charset="0"/>
                <a:cs typeface="Arial" charset="0"/>
              </a:rPr>
              <a:t>delivered</a:t>
            </a:r>
          </a:p>
          <a:p>
            <a:r>
              <a:rPr lang="en-US" sz="2800" dirty="0" smtClean="0">
                <a:latin typeface="Arial" charset="0"/>
                <a:ea typeface="ＭＳ Ｐゴシック" charset="0"/>
                <a:cs typeface="Arial" charset="0"/>
              </a:rPr>
              <a:t>Outputs </a:t>
            </a:r>
            <a:r>
              <a:rPr lang="en-US" sz="2800" dirty="0">
                <a:latin typeface="Arial" charset="0"/>
                <a:ea typeface="ＭＳ Ｐゴシック" charset="0"/>
                <a:cs typeface="Arial" charset="0"/>
              </a:rPr>
              <a:t>we seek to deliver</a:t>
            </a:r>
          </a:p>
          <a:p>
            <a:r>
              <a:rPr lang="en-US" sz="2800" dirty="0">
                <a:latin typeface="Arial" charset="0"/>
                <a:ea typeface="ＭＳ Ｐゴシック" charset="0"/>
                <a:cs typeface="Arial" charset="0"/>
              </a:rPr>
              <a:t>Working across </a:t>
            </a:r>
            <a:r>
              <a:rPr lang="en-US" sz="2800" dirty="0" smtClean="0">
                <a:latin typeface="Arial" charset="0"/>
                <a:ea typeface="ＭＳ Ｐゴシック" charset="0"/>
                <a:cs typeface="Arial" charset="0"/>
              </a:rPr>
              <a:t>government</a:t>
            </a:r>
            <a:endParaRPr lang="en-US" sz="2800" dirty="0">
              <a:latin typeface="Arial" charset="0"/>
              <a:ea typeface="ＭＳ Ｐゴシック" charset="0"/>
              <a:cs typeface="Arial" charset="0"/>
            </a:endParaRPr>
          </a:p>
          <a:p>
            <a:r>
              <a:rPr lang="en-US" sz="2800" dirty="0" smtClean="0">
                <a:latin typeface="Arial" charset="0"/>
                <a:ea typeface="ＭＳ Ｐゴシック" charset="0"/>
                <a:cs typeface="Arial" charset="0"/>
              </a:rPr>
              <a:t>Summary</a:t>
            </a:r>
            <a:endParaRPr lang="en-US" sz="2800" dirty="0">
              <a:latin typeface="Arial" charset="0"/>
              <a:ea typeface="ＭＳ Ｐゴシック" charset="0"/>
              <a:cs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1295400"/>
            <a:ext cx="8229600" cy="1219200"/>
          </a:xfrm>
        </p:spPr>
        <p:txBody>
          <a:bodyPr/>
          <a:lstStyle/>
          <a:p>
            <a:r>
              <a:rPr lang="en-US" dirty="0">
                <a:latin typeface="Arial" charset="0"/>
                <a:ea typeface="ＭＳ Ｐゴシック" charset="0"/>
                <a:cs typeface="Arial" charset="0"/>
              </a:rPr>
              <a:t>Current </a:t>
            </a:r>
            <a:r>
              <a:rPr lang="en-US" smtClean="0">
                <a:latin typeface="Arial" charset="0"/>
                <a:ea typeface="ＭＳ Ｐゴシック" charset="0"/>
                <a:cs typeface="Arial" charset="0"/>
              </a:rPr>
              <a:t>operating environment</a:t>
            </a:r>
            <a:endParaRPr lang="en-US" dirty="0">
              <a:latin typeface="Arial" charset="0"/>
              <a:ea typeface="ＭＳ Ｐゴシック" charset="0"/>
              <a:cs typeface="Arial" charset="0"/>
            </a:endParaRPr>
          </a:p>
        </p:txBody>
      </p:sp>
      <p:sp>
        <p:nvSpPr>
          <p:cNvPr id="18435" name="Content Placeholder 2"/>
          <p:cNvSpPr>
            <a:spLocks noGrp="1"/>
          </p:cNvSpPr>
          <p:nvPr>
            <p:ph idx="4294967295"/>
          </p:nvPr>
        </p:nvSpPr>
        <p:spPr>
          <a:xfrm>
            <a:off x="457200" y="2590799"/>
            <a:ext cx="8229600" cy="3535363"/>
          </a:xfrm>
        </p:spPr>
        <p:txBody>
          <a:bodyPr/>
          <a:lstStyle/>
          <a:p>
            <a:r>
              <a:rPr lang="en-US" sz="2800" dirty="0" smtClean="0">
                <a:latin typeface="Arial" charset="0"/>
                <a:ea typeface="ＭＳ Ｐゴシック" charset="0"/>
                <a:cs typeface="Arial" charset="0"/>
              </a:rPr>
              <a:t>2.3 full-time staff equivalents</a:t>
            </a:r>
            <a:endParaRPr lang="en-US" sz="2800" dirty="0">
              <a:latin typeface="Arial" charset="0"/>
              <a:ea typeface="ＭＳ Ｐゴシック" charset="0"/>
              <a:cs typeface="Arial" charset="0"/>
            </a:endParaRPr>
          </a:p>
          <a:p>
            <a:r>
              <a:rPr lang="en-US" sz="2800" dirty="0">
                <a:latin typeface="Arial" charset="0"/>
                <a:ea typeface="ＭＳ Ｐゴシック" charset="0"/>
                <a:cs typeface="Arial" charset="0"/>
              </a:rPr>
              <a:t>Statistics Rules (</a:t>
            </a:r>
            <a:r>
              <a:rPr lang="en-US" sz="2800" dirty="0" smtClean="0">
                <a:latin typeface="Arial" charset="0"/>
                <a:ea typeface="ＭＳ Ｐゴシック" charset="0"/>
                <a:cs typeface="Arial" charset="0"/>
              </a:rPr>
              <a:t>2013) = statistics legislation</a:t>
            </a:r>
            <a:endParaRPr lang="en-US" sz="2800" dirty="0">
              <a:latin typeface="Arial" charset="0"/>
              <a:ea typeface="ＭＳ Ｐゴシック" charset="0"/>
              <a:cs typeface="Arial" charset="0"/>
            </a:endParaRPr>
          </a:p>
          <a:p>
            <a:r>
              <a:rPr lang="en-US" sz="2800" dirty="0" err="1" smtClean="0">
                <a:latin typeface="Arial" charset="0"/>
                <a:ea typeface="ＭＳ Ｐゴシック" charset="0"/>
                <a:cs typeface="Arial" charset="0"/>
              </a:rPr>
              <a:t>Disjunct</a:t>
            </a:r>
            <a:r>
              <a:rPr lang="en-US" sz="2800" dirty="0" smtClean="0">
                <a:latin typeface="Arial" charset="0"/>
                <a:ea typeface="ＭＳ Ｐゴシック" charset="0"/>
                <a:cs typeface="Arial" charset="0"/>
              </a:rPr>
              <a:t> systems </a:t>
            </a:r>
            <a:r>
              <a:rPr lang="en-US" sz="2800" dirty="0">
                <a:latin typeface="Arial" charset="0"/>
                <a:ea typeface="ＭＳ Ｐゴシック" charset="0"/>
                <a:cs typeface="Arial" charset="0"/>
              </a:rPr>
              <a:t>of information management</a:t>
            </a:r>
          </a:p>
          <a:p>
            <a:r>
              <a:rPr lang="en-US" sz="2800" dirty="0">
                <a:latin typeface="Arial" charset="0"/>
                <a:ea typeface="ＭＳ Ｐゴシック" charset="0"/>
                <a:cs typeface="Arial" charset="0"/>
              </a:rPr>
              <a:t>Lots of data </a:t>
            </a:r>
            <a:r>
              <a:rPr lang="en-US" sz="2800">
                <a:latin typeface="Arial" charset="0"/>
                <a:ea typeface="ＭＳ Ｐゴシック" charset="0"/>
                <a:cs typeface="Arial" charset="0"/>
              </a:rPr>
              <a:t>being </a:t>
            </a:r>
            <a:r>
              <a:rPr lang="en-US" sz="2800" smtClean="0">
                <a:latin typeface="Arial" charset="0"/>
                <a:ea typeface="ＭＳ Ｐゴシック" charset="0"/>
                <a:cs typeface="Arial" charset="0"/>
              </a:rPr>
              <a:t>generated in </a:t>
            </a:r>
            <a:r>
              <a:rPr lang="en-US" sz="2800" dirty="0" smtClean="0">
                <a:latin typeface="Arial" charset="0"/>
                <a:ea typeface="ＭＳ Ｐゴシック" charset="0"/>
                <a:cs typeface="Arial" charset="0"/>
              </a:rPr>
              <a:t>departments</a:t>
            </a:r>
          </a:p>
          <a:p>
            <a:r>
              <a:rPr lang="en-US" sz="2800" dirty="0" smtClean="0">
                <a:latin typeface="Arial" charset="0"/>
                <a:ea typeface="ＭＳ Ｐゴシック" charset="0"/>
                <a:cs typeface="Arial" charset="0"/>
              </a:rPr>
              <a:t>No easy way to bring this together - yet</a:t>
            </a:r>
            <a:endParaRPr lang="en-US" sz="2800" dirty="0">
              <a:latin typeface="Arial" charset="0"/>
              <a:ea typeface="ＭＳ Ｐゴシック" charset="0"/>
              <a:cs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atin typeface="Arial" charset="0"/>
                <a:ea typeface="ＭＳ Ｐゴシック" charset="0"/>
                <a:cs typeface="Arial" charset="0"/>
              </a:rPr>
              <a:t>What are our aims?</a:t>
            </a:r>
          </a:p>
        </p:txBody>
      </p:sp>
      <p:sp>
        <p:nvSpPr>
          <p:cNvPr id="19459" name="Content Placeholder 2"/>
          <p:cNvSpPr>
            <a:spLocks noGrp="1"/>
          </p:cNvSpPr>
          <p:nvPr>
            <p:ph idx="4294967295"/>
          </p:nvPr>
        </p:nvSpPr>
        <p:spPr>
          <a:xfrm>
            <a:off x="457200" y="2420938"/>
            <a:ext cx="8229600" cy="3705225"/>
          </a:xfrm>
        </p:spPr>
        <p:txBody>
          <a:bodyPr/>
          <a:lstStyle/>
          <a:p>
            <a:r>
              <a:rPr lang="en-US" sz="2800" dirty="0">
                <a:latin typeface="Arial" charset="0"/>
                <a:ea typeface="ＭＳ Ｐゴシック" charset="0"/>
                <a:cs typeface="Arial" charset="0"/>
              </a:rPr>
              <a:t>Strengthen our institution, and the role of </a:t>
            </a:r>
            <a:r>
              <a:rPr lang="en-US" sz="2800">
                <a:latin typeface="Arial" charset="0"/>
                <a:ea typeface="ＭＳ Ｐゴシック" charset="0"/>
                <a:cs typeface="Arial" charset="0"/>
              </a:rPr>
              <a:t>the </a:t>
            </a:r>
            <a:r>
              <a:rPr lang="en-US" sz="2800" smtClean="0">
                <a:latin typeface="Arial" charset="0"/>
                <a:ea typeface="ＭＳ Ｐゴシック" charset="0"/>
                <a:cs typeface="Arial" charset="0"/>
              </a:rPr>
              <a:t>statistics office </a:t>
            </a:r>
            <a:r>
              <a:rPr lang="en-US" sz="2800" dirty="0">
                <a:latin typeface="Arial" charset="0"/>
                <a:ea typeface="ＭＳ Ｐゴシック" charset="0"/>
                <a:cs typeface="Arial" charset="0"/>
              </a:rPr>
              <a:t>across government</a:t>
            </a:r>
          </a:p>
          <a:p>
            <a:r>
              <a:rPr lang="en-US" sz="2800" dirty="0">
                <a:latin typeface="Arial" charset="0"/>
                <a:ea typeface="ＭＳ Ｐゴシック" charset="0"/>
                <a:cs typeface="Arial" charset="0"/>
              </a:rPr>
              <a:t>Provide statistical leadership</a:t>
            </a:r>
          </a:p>
          <a:p>
            <a:r>
              <a:rPr lang="en-US" sz="2800" dirty="0">
                <a:latin typeface="Arial" charset="0"/>
                <a:ea typeface="ＭＳ Ｐゴシック" charset="0"/>
                <a:cs typeface="Arial" charset="0"/>
              </a:rPr>
              <a:t>Build statistical capacity, understanding and use across government</a:t>
            </a:r>
          </a:p>
          <a:p>
            <a:r>
              <a:rPr lang="en-US" sz="2800" dirty="0">
                <a:latin typeface="Arial" charset="0"/>
                <a:ea typeface="ＭＳ Ｐゴシック" charset="0"/>
                <a:cs typeface="Arial" charset="0"/>
              </a:rPr>
              <a:t>Be a model government </a:t>
            </a:r>
            <a:r>
              <a:rPr lang="en-US" sz="2800" dirty="0" smtClean="0">
                <a:latin typeface="Arial" charset="0"/>
                <a:ea typeface="ＭＳ Ｐゴシック" charset="0"/>
                <a:cs typeface="Arial" charset="0"/>
              </a:rPr>
              <a:t>agency (</a:t>
            </a:r>
            <a:r>
              <a:rPr lang="en-US" sz="2800" dirty="0" err="1" smtClean="0">
                <a:latin typeface="Arial" charset="0"/>
                <a:ea typeface="ＭＳ Ｐゴシック" charset="0"/>
                <a:cs typeface="Arial" charset="0"/>
              </a:rPr>
              <a:t>eg</a:t>
            </a:r>
            <a:r>
              <a:rPr lang="en-US" sz="2800" dirty="0" smtClean="0">
                <a:latin typeface="Arial" charset="0"/>
                <a:ea typeface="ＭＳ Ｐゴシック" charset="0"/>
                <a:cs typeface="Arial" charset="0"/>
              </a:rPr>
              <a:t> annual SOI = Statement of Intent for each Financial Year)</a:t>
            </a:r>
            <a:endParaRPr lang="en-US" sz="2800" dirty="0">
              <a:latin typeface="Arial" charset="0"/>
              <a:ea typeface="ＭＳ Ｐゴシック" charset="0"/>
              <a:cs typeface="Arial"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1335740"/>
            <a:ext cx="8229600" cy="1026459"/>
          </a:xfrm>
        </p:spPr>
        <p:txBody>
          <a:bodyPr/>
          <a:lstStyle/>
          <a:p>
            <a:r>
              <a:rPr lang="en-US">
                <a:latin typeface="Arial" charset="0"/>
                <a:ea typeface="ＭＳ Ｐゴシック" charset="0"/>
                <a:cs typeface="Arial" charset="0"/>
              </a:rPr>
              <a:t>How are we </a:t>
            </a:r>
            <a:r>
              <a:rPr lang="en-US" smtClean="0">
                <a:latin typeface="Arial" charset="0"/>
                <a:ea typeface="ＭＳ Ｐゴシック" charset="0"/>
                <a:cs typeface="Arial" charset="0"/>
              </a:rPr>
              <a:t>getting there</a:t>
            </a:r>
            <a:r>
              <a:rPr lang="en-US">
                <a:latin typeface="Arial" charset="0"/>
                <a:ea typeface="ＭＳ Ｐゴシック" charset="0"/>
                <a:cs typeface="Arial" charset="0"/>
              </a:rPr>
              <a:t>?</a:t>
            </a:r>
          </a:p>
        </p:txBody>
      </p:sp>
      <p:sp>
        <p:nvSpPr>
          <p:cNvPr id="20483" name="Content Placeholder 2"/>
          <p:cNvSpPr>
            <a:spLocks noGrp="1"/>
          </p:cNvSpPr>
          <p:nvPr>
            <p:ph idx="4294967295"/>
          </p:nvPr>
        </p:nvSpPr>
        <p:spPr>
          <a:xfrm>
            <a:off x="457200" y="2565400"/>
            <a:ext cx="8229600" cy="3560763"/>
          </a:xfrm>
        </p:spPr>
        <p:txBody>
          <a:bodyPr/>
          <a:lstStyle/>
          <a:p>
            <a:r>
              <a:rPr lang="en-US" sz="2800" dirty="0" smtClean="0">
                <a:latin typeface="Arial" charset="0"/>
                <a:ea typeface="ＭＳ Ｐゴシック" charset="0"/>
                <a:cs typeface="Arial" charset="0"/>
              </a:rPr>
              <a:t>Statistics Rules (2013)  = solid </a:t>
            </a:r>
            <a:r>
              <a:rPr lang="en-US" sz="2800" dirty="0">
                <a:latin typeface="Arial" charset="0"/>
                <a:ea typeface="ＭＳ Ｐゴシック" charset="0"/>
                <a:cs typeface="Arial" charset="0"/>
              </a:rPr>
              <a:t>legal </a:t>
            </a:r>
            <a:r>
              <a:rPr lang="en-US" sz="2800" dirty="0" smtClean="0">
                <a:latin typeface="Arial" charset="0"/>
                <a:ea typeface="ＭＳ Ｐゴシック" charset="0"/>
                <a:cs typeface="Arial" charset="0"/>
              </a:rPr>
              <a:t>framework</a:t>
            </a:r>
            <a:br>
              <a:rPr lang="en-US" sz="2800" dirty="0" smtClean="0">
                <a:latin typeface="Arial" charset="0"/>
                <a:ea typeface="ＭＳ Ｐゴシック" charset="0"/>
                <a:cs typeface="Arial" charset="0"/>
              </a:rPr>
            </a:br>
            <a:r>
              <a:rPr lang="en-US" sz="2800" dirty="0" smtClean="0">
                <a:latin typeface="Arial" charset="0"/>
                <a:ea typeface="ＭＳ Ｐゴシック" charset="0"/>
                <a:cs typeface="Arial" charset="0"/>
              </a:rPr>
              <a:t>support</a:t>
            </a:r>
            <a:r>
              <a:rPr lang="en-US" sz="2800" dirty="0">
                <a:latin typeface="Arial" charset="0"/>
                <a:ea typeface="ＭＳ Ｐゴシック" charset="0"/>
                <a:cs typeface="Arial" charset="0"/>
              </a:rPr>
              <a:t>ed by General Fono, on:</a:t>
            </a:r>
          </a:p>
          <a:p>
            <a:pPr lvl="2"/>
            <a:r>
              <a:rPr lang="en-US" dirty="0">
                <a:latin typeface="Arial" charset="0"/>
                <a:ea typeface="ＭＳ Ｐゴシック" charset="0"/>
                <a:cs typeface="Arial" charset="0"/>
              </a:rPr>
              <a:t>The role of the </a:t>
            </a:r>
            <a:r>
              <a:rPr lang="en-US" dirty="0" smtClean="0">
                <a:latin typeface="Arial" charset="0"/>
                <a:ea typeface="ＭＳ Ｐゴシック" charset="0"/>
                <a:cs typeface="Arial" charset="0"/>
              </a:rPr>
              <a:t>National Statistician</a:t>
            </a:r>
            <a:endParaRPr lang="en-US" dirty="0">
              <a:latin typeface="Arial" charset="0"/>
              <a:ea typeface="ＭＳ Ｐゴシック" charset="0"/>
              <a:cs typeface="Arial" charset="0"/>
            </a:endParaRPr>
          </a:p>
          <a:p>
            <a:pPr lvl="2"/>
            <a:r>
              <a:rPr lang="en-US" dirty="0">
                <a:latin typeface="Arial" charset="0"/>
                <a:ea typeface="ＭＳ Ｐゴシック" charset="0"/>
                <a:cs typeface="Arial" charset="0"/>
              </a:rPr>
              <a:t>The role of the </a:t>
            </a:r>
            <a:r>
              <a:rPr lang="en-US" smtClean="0">
                <a:latin typeface="Arial" charset="0"/>
                <a:ea typeface="ＭＳ Ｐゴシック" charset="0"/>
                <a:cs typeface="Arial" charset="0"/>
              </a:rPr>
              <a:t>office (TNSO)</a:t>
            </a:r>
            <a:endParaRPr lang="en-US" dirty="0">
              <a:latin typeface="Arial" charset="0"/>
              <a:ea typeface="ＭＳ Ｐゴシック" charset="0"/>
              <a:cs typeface="Arial" charset="0"/>
            </a:endParaRPr>
          </a:p>
          <a:p>
            <a:pPr lvl="2"/>
            <a:r>
              <a:rPr lang="en-US" dirty="0">
                <a:latin typeface="Arial" charset="0"/>
                <a:ea typeface="ＭＳ Ｐゴシック" charset="0"/>
                <a:cs typeface="Arial" charset="0"/>
              </a:rPr>
              <a:t>Respondent compliance</a:t>
            </a:r>
          </a:p>
          <a:p>
            <a:pPr lvl="2"/>
            <a:r>
              <a:rPr lang="en-US" dirty="0">
                <a:latin typeface="Arial" charset="0"/>
                <a:ea typeface="ＭＳ Ｐゴシック" charset="0"/>
                <a:cs typeface="Arial" charset="0"/>
              </a:rPr>
              <a:t>Privacy and security</a:t>
            </a:r>
          </a:p>
          <a:p>
            <a:pPr lvl="2"/>
            <a:r>
              <a:rPr lang="en-US" dirty="0">
                <a:latin typeface="Arial" charset="0"/>
                <a:ea typeface="ＭＳ Ｐゴシック" charset="0"/>
                <a:cs typeface="Arial" charset="0"/>
              </a:rPr>
              <a:t>Work with other </a:t>
            </a:r>
            <a:r>
              <a:rPr lang="en-US" dirty="0" smtClean="0">
                <a:latin typeface="Arial" charset="0"/>
                <a:ea typeface="ＭＳ Ｐゴシック" charset="0"/>
                <a:cs typeface="Arial" charset="0"/>
              </a:rPr>
              <a:t>departments’ </a:t>
            </a:r>
            <a:r>
              <a:rPr lang="en-US" dirty="0">
                <a:latin typeface="Arial" charset="0"/>
                <a:ea typeface="ＭＳ Ｐゴシック" charset="0"/>
                <a:cs typeface="Arial" charset="0"/>
              </a:rPr>
              <a:t>datasets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6653623" y="293876"/>
            <a:ext cx="2185577" cy="1153924"/>
          </a:xfrm>
          <a:prstGeom prst="rect">
            <a:avLst/>
          </a:prstGeom>
        </p:spPr>
      </p:pic>
      <p:pic>
        <p:nvPicPr>
          <p:cNvPr id="8" name="Picture 7"/>
          <p:cNvPicPr>
            <a:picLocks noChangeAspect="1"/>
          </p:cNvPicPr>
          <p:nvPr/>
        </p:nvPicPr>
        <p:blipFill>
          <a:blip r:embed="rId3"/>
          <a:stretch>
            <a:fillRect/>
          </a:stretch>
        </p:blipFill>
        <p:spPr>
          <a:xfrm>
            <a:off x="1714667" y="152400"/>
            <a:ext cx="7429333" cy="6605239"/>
          </a:xfrm>
          <a:prstGeom prst="rect">
            <a:avLst/>
          </a:prstGeom>
        </p:spPr>
      </p:pic>
    </p:spTree>
    <p:extLst>
      <p:ext uri="{BB962C8B-B14F-4D97-AF65-F5344CB8AC3E}">
        <p14:creationId xmlns:p14="http://schemas.microsoft.com/office/powerpoint/2010/main" val="5965159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1447799"/>
            <a:ext cx="8229600" cy="1044575"/>
          </a:xfrm>
        </p:spPr>
        <p:txBody>
          <a:bodyPr/>
          <a:lstStyle/>
          <a:p>
            <a:r>
              <a:rPr lang="en-US" dirty="0">
                <a:latin typeface="Arial" charset="0"/>
                <a:ea typeface="ＭＳ Ｐゴシック" charset="0"/>
                <a:cs typeface="Arial" charset="0"/>
              </a:rPr>
              <a:t>How are we </a:t>
            </a:r>
            <a:r>
              <a:rPr lang="en-US" dirty="0" smtClean="0">
                <a:latin typeface="Arial" charset="0"/>
                <a:ea typeface="ＭＳ Ｐゴシック" charset="0"/>
                <a:cs typeface="Arial" charset="0"/>
              </a:rPr>
              <a:t>getting </a:t>
            </a:r>
            <a:r>
              <a:rPr lang="en-US" dirty="0">
                <a:latin typeface="Arial" charset="0"/>
                <a:ea typeface="ＭＳ Ｐゴシック" charset="0"/>
                <a:cs typeface="Arial" charset="0"/>
              </a:rPr>
              <a:t>there? (</a:t>
            </a:r>
            <a:r>
              <a:rPr lang="en-US" dirty="0" smtClean="0">
                <a:latin typeface="Arial" charset="0"/>
                <a:ea typeface="ＭＳ Ｐゴシック" charset="0"/>
                <a:cs typeface="Arial" charset="0"/>
              </a:rPr>
              <a:t>cont’d)</a:t>
            </a:r>
            <a:endParaRPr lang="en-US" dirty="0">
              <a:latin typeface="Arial" charset="0"/>
              <a:ea typeface="ＭＳ Ｐゴシック" charset="0"/>
              <a:cs typeface="Arial" charset="0"/>
            </a:endParaRPr>
          </a:p>
        </p:txBody>
      </p:sp>
      <p:sp>
        <p:nvSpPr>
          <p:cNvPr id="21507" name="Content Placeholder 2"/>
          <p:cNvSpPr>
            <a:spLocks noGrp="1"/>
          </p:cNvSpPr>
          <p:nvPr>
            <p:ph idx="4294967295"/>
          </p:nvPr>
        </p:nvSpPr>
        <p:spPr>
          <a:xfrm>
            <a:off x="457200" y="2492375"/>
            <a:ext cx="8229600" cy="3633788"/>
          </a:xfrm>
        </p:spPr>
        <p:txBody>
          <a:bodyPr/>
          <a:lstStyle/>
          <a:p>
            <a:r>
              <a:rPr lang="en-US" sz="2800">
                <a:latin typeface="Arial" charset="0"/>
                <a:ea typeface="ＭＳ Ｐゴシック" charset="0"/>
                <a:cs typeface="Arial" charset="0"/>
              </a:rPr>
              <a:t>Adopt, harmonize, and use</a:t>
            </a:r>
          </a:p>
          <a:p>
            <a:pPr lvl="1"/>
            <a:r>
              <a:rPr lang="en-US" sz="2400">
                <a:latin typeface="Arial" charset="0"/>
                <a:ea typeface="ＭＳ Ｐゴシック" charset="0"/>
                <a:cs typeface="Arial" charset="0"/>
              </a:rPr>
              <a:t>International best practice:</a:t>
            </a:r>
          </a:p>
          <a:p>
            <a:pPr lvl="2"/>
            <a:r>
              <a:rPr lang="en-US" sz="2000">
                <a:latin typeface="Arial" charset="0"/>
                <a:ea typeface="ＭＳ Ｐゴシック" charset="0"/>
                <a:cs typeface="Arial" charset="0"/>
              </a:rPr>
              <a:t>UN fundamental principles on official statistics</a:t>
            </a:r>
          </a:p>
          <a:p>
            <a:pPr lvl="3"/>
            <a:r>
              <a:rPr lang="en-US" sz="1800">
                <a:latin typeface="Arial" charset="0"/>
                <a:ea typeface="ＭＳ Ｐゴシック" charset="0"/>
                <a:cs typeface="Arial" charset="0"/>
              </a:rPr>
              <a:t>To ensure a robust office, making transparent releases, and being accountable for its decisions</a:t>
            </a:r>
          </a:p>
          <a:p>
            <a:pPr lvl="2"/>
            <a:r>
              <a:rPr lang="en-US" sz="2000">
                <a:latin typeface="Arial" charset="0"/>
                <a:ea typeface="ＭＳ Ｐゴシック" charset="0"/>
                <a:cs typeface="Arial" charset="0"/>
              </a:rPr>
              <a:t>Generic business process model</a:t>
            </a:r>
          </a:p>
          <a:p>
            <a:pPr lvl="3"/>
            <a:r>
              <a:rPr lang="en-US" sz="1800">
                <a:latin typeface="Arial" charset="0"/>
                <a:ea typeface="ＭＳ Ｐゴシック" charset="0"/>
                <a:cs typeface="Arial" charset="0"/>
              </a:rPr>
              <a:t>To ensure we follow due process in development, collection and output of statistics</a:t>
            </a:r>
          </a:p>
          <a:p>
            <a:pPr lvl="3"/>
            <a:r>
              <a:rPr lang="en-US" sz="1800">
                <a:latin typeface="Arial" charset="0"/>
                <a:ea typeface="ＭＳ Ｐゴシック" charset="0"/>
                <a:cs typeface="Arial" charset="0"/>
              </a:rPr>
              <a:t>To ensure fit-for-purpose data</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1447800"/>
            <a:ext cx="8229600" cy="1066800"/>
          </a:xfrm>
        </p:spPr>
        <p:txBody>
          <a:bodyPr/>
          <a:lstStyle/>
          <a:p>
            <a:r>
              <a:rPr lang="en-US" dirty="0">
                <a:latin typeface="Arial" charset="0"/>
                <a:ea typeface="ＭＳ Ｐゴシック" charset="0"/>
                <a:cs typeface="Arial" charset="0"/>
              </a:rPr>
              <a:t>How are we </a:t>
            </a:r>
            <a:r>
              <a:rPr lang="en-US" dirty="0" smtClean="0">
                <a:latin typeface="Arial" charset="0"/>
                <a:ea typeface="ＭＳ Ｐゴシック" charset="0"/>
                <a:cs typeface="Arial" charset="0"/>
              </a:rPr>
              <a:t>getting </a:t>
            </a:r>
            <a:r>
              <a:rPr lang="en-US" dirty="0">
                <a:latin typeface="Arial" charset="0"/>
                <a:ea typeface="ＭＳ Ｐゴシック" charset="0"/>
                <a:cs typeface="Arial" charset="0"/>
              </a:rPr>
              <a:t>there? (</a:t>
            </a:r>
            <a:r>
              <a:rPr lang="en-US" dirty="0" smtClean="0">
                <a:latin typeface="Arial" charset="0"/>
                <a:ea typeface="ＭＳ Ｐゴシック" charset="0"/>
                <a:cs typeface="Arial" charset="0"/>
              </a:rPr>
              <a:t>cont’d)</a:t>
            </a:r>
            <a:endParaRPr lang="en-US" dirty="0">
              <a:latin typeface="Arial" charset="0"/>
              <a:ea typeface="ＭＳ Ｐゴシック" charset="0"/>
              <a:cs typeface="Arial" charset="0"/>
            </a:endParaRPr>
          </a:p>
        </p:txBody>
      </p:sp>
      <p:sp>
        <p:nvSpPr>
          <p:cNvPr id="22531" name="Content Placeholder 2"/>
          <p:cNvSpPr>
            <a:spLocks noGrp="1"/>
          </p:cNvSpPr>
          <p:nvPr>
            <p:ph idx="4294967295"/>
          </p:nvPr>
        </p:nvSpPr>
        <p:spPr>
          <a:xfrm>
            <a:off x="457200" y="2636838"/>
            <a:ext cx="8229600" cy="3489325"/>
          </a:xfrm>
        </p:spPr>
        <p:txBody>
          <a:bodyPr/>
          <a:lstStyle/>
          <a:p>
            <a:r>
              <a:rPr lang="en-US" sz="2800" dirty="0" smtClean="0">
                <a:latin typeface="Arial" charset="0"/>
                <a:ea typeface="ＭＳ Ｐゴシック" charset="0"/>
                <a:cs typeface="Arial" charset="0"/>
              </a:rPr>
              <a:t>We can’t do it all on our own</a:t>
            </a:r>
          </a:p>
          <a:p>
            <a:r>
              <a:rPr lang="en-US" sz="2800" dirty="0" smtClean="0">
                <a:latin typeface="Arial" charset="0"/>
                <a:ea typeface="ＭＳ Ｐゴシック" charset="0"/>
                <a:cs typeface="Arial" charset="0"/>
              </a:rPr>
              <a:t>Build </a:t>
            </a:r>
            <a:r>
              <a:rPr lang="en-US" sz="2800" dirty="0">
                <a:latin typeface="Arial" charset="0"/>
                <a:ea typeface="ＭＳ Ｐゴシック" charset="0"/>
                <a:cs typeface="Arial" charset="0"/>
              </a:rPr>
              <a:t>our regional and international partnerships</a:t>
            </a:r>
          </a:p>
          <a:p>
            <a:pPr lvl="1"/>
            <a:r>
              <a:rPr lang="en-US" sz="2400" dirty="0">
                <a:latin typeface="Arial" charset="0"/>
                <a:ea typeface="ＭＳ Ｐゴシック" charset="0"/>
                <a:cs typeface="Arial" charset="0"/>
              </a:rPr>
              <a:t>Statistics </a:t>
            </a:r>
            <a:r>
              <a:rPr lang="en-US" sz="2400">
                <a:latin typeface="Arial" charset="0"/>
                <a:ea typeface="ＭＳ Ｐゴシック" charset="0"/>
                <a:cs typeface="Arial" charset="0"/>
              </a:rPr>
              <a:t>New </a:t>
            </a:r>
            <a:r>
              <a:rPr lang="en-US" sz="2400" smtClean="0">
                <a:latin typeface="Arial" charset="0"/>
                <a:ea typeface="ＭＳ Ｐゴシック" charset="0"/>
                <a:cs typeface="Arial" charset="0"/>
              </a:rPr>
              <a:t>Zealand (StatsNZ)</a:t>
            </a:r>
            <a:endParaRPr lang="en-US" sz="2400" dirty="0">
              <a:latin typeface="Arial" charset="0"/>
              <a:ea typeface="ＭＳ Ｐゴシック" charset="0"/>
              <a:cs typeface="Arial" charset="0"/>
            </a:endParaRPr>
          </a:p>
          <a:p>
            <a:pPr lvl="1"/>
            <a:r>
              <a:rPr lang="en-US" sz="2400" dirty="0" smtClean="0">
                <a:latin typeface="Arial" charset="0"/>
                <a:ea typeface="ＭＳ Ｐゴシック" charset="0"/>
                <a:cs typeface="Arial" charset="0"/>
              </a:rPr>
              <a:t>(Secretariat of) </a:t>
            </a:r>
            <a:r>
              <a:rPr lang="en-US" sz="2400" dirty="0">
                <a:latin typeface="Arial" charset="0"/>
                <a:ea typeface="ＭＳ Ｐゴシック" charset="0"/>
                <a:cs typeface="Arial" charset="0"/>
              </a:rPr>
              <a:t>the </a:t>
            </a:r>
            <a:r>
              <a:rPr lang="en-US" sz="2400">
                <a:latin typeface="Arial" charset="0"/>
                <a:ea typeface="ＭＳ Ｐゴシック" charset="0"/>
                <a:cs typeface="Arial" charset="0"/>
              </a:rPr>
              <a:t>Pacific </a:t>
            </a:r>
            <a:r>
              <a:rPr lang="en-US" sz="2400" smtClean="0">
                <a:latin typeface="Arial" charset="0"/>
                <a:ea typeface="ＭＳ Ｐゴシック" charset="0"/>
                <a:cs typeface="Arial" charset="0"/>
              </a:rPr>
              <a:t>Community (SPC)</a:t>
            </a:r>
            <a:endParaRPr lang="en-US" sz="2400" dirty="0">
              <a:latin typeface="Arial" charset="0"/>
              <a:ea typeface="ＭＳ Ｐゴシック" charset="0"/>
              <a:cs typeface="Arial" charset="0"/>
            </a:endParaRPr>
          </a:p>
          <a:p>
            <a:pPr lvl="1"/>
            <a:r>
              <a:rPr lang="en-US" sz="2400" dirty="0">
                <a:latin typeface="Arial" charset="0"/>
                <a:ea typeface="ＭＳ Ｐゴシック" charset="0"/>
                <a:cs typeface="Arial" charset="0"/>
              </a:rPr>
              <a:t>Other regional statistics </a:t>
            </a:r>
            <a:r>
              <a:rPr lang="en-US" sz="2400" dirty="0" smtClean="0">
                <a:latin typeface="Arial" charset="0"/>
                <a:ea typeface="ＭＳ Ｐゴシック" charset="0"/>
                <a:cs typeface="Arial" charset="0"/>
              </a:rPr>
              <a:t>offices</a:t>
            </a:r>
          </a:p>
          <a:p>
            <a:pPr lvl="1"/>
            <a:r>
              <a:rPr lang="en-US" sz="2400" dirty="0">
                <a:latin typeface="Arial" charset="0"/>
                <a:ea typeface="ＭＳ Ｐゴシック" charset="0"/>
                <a:cs typeface="Arial" charset="0"/>
              </a:rPr>
              <a:t>National Strategy for the Development </a:t>
            </a:r>
            <a:r>
              <a:rPr lang="en-US" sz="2400">
                <a:latin typeface="Arial" charset="0"/>
                <a:ea typeface="ＭＳ Ｐゴシック" charset="0"/>
                <a:cs typeface="Arial" charset="0"/>
              </a:rPr>
              <a:t>of </a:t>
            </a:r>
            <a:r>
              <a:rPr lang="en-US" sz="2400" smtClean="0">
                <a:latin typeface="Arial" charset="0"/>
                <a:ea typeface="ＭＳ Ｐゴシック" charset="0"/>
                <a:cs typeface="Arial" charset="0"/>
              </a:rPr>
              <a:t>Statistics (NSDS</a:t>
            </a:r>
            <a:r>
              <a:rPr lang="en-US" sz="2400" dirty="0">
                <a:latin typeface="Arial" charset="0"/>
                <a:ea typeface="ＭＳ Ｐゴシック" charset="0"/>
                <a:cs typeface="Arial" charset="0"/>
              </a:rPr>
              <a:t>)</a:t>
            </a:r>
            <a:r>
              <a:rPr lang="en-US" sz="2400" smtClean="0">
                <a:latin typeface="Arial" charset="0"/>
                <a:ea typeface="ＭＳ Ｐゴシック" charset="0"/>
                <a:cs typeface="Arial" charset="0"/>
              </a:rPr>
              <a:t> </a:t>
            </a:r>
            <a:r>
              <a:rPr lang="en-US" sz="2400" dirty="0">
                <a:latin typeface="Arial" charset="0"/>
                <a:ea typeface="ＭＳ Ｐゴシック" charset="0"/>
                <a:cs typeface="Arial" charset="0"/>
              </a:rPr>
              <a:t>with Paris21 </a:t>
            </a:r>
            <a:r>
              <a:rPr lang="en-US" sz="2400" dirty="0" err="1">
                <a:latin typeface="Arial" charset="0"/>
                <a:ea typeface="ＭＳ Ｐゴシック" charset="0"/>
                <a:cs typeface="Arial" charset="0"/>
              </a:rPr>
              <a:t>organisation</a:t>
            </a:r>
            <a:endParaRPr lang="en-US" sz="2400" dirty="0">
              <a:latin typeface="Arial" charset="0"/>
              <a:ea typeface="ＭＳ Ｐゴシック" charset="0"/>
              <a:cs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36709"/>
            <a:ext cx="1371603" cy="1600203"/>
          </a:xfrm>
          <a:prstGeom prst="rect">
            <a:avLst/>
          </a:prstGeom>
        </p:spPr>
      </p:pic>
      <p:sp>
        <p:nvSpPr>
          <p:cNvPr id="9" name="TextBox 8"/>
          <p:cNvSpPr txBox="1"/>
          <p:nvPr/>
        </p:nvSpPr>
        <p:spPr>
          <a:xfrm>
            <a:off x="5810250" y="919084"/>
            <a:ext cx="3373291" cy="4247317"/>
          </a:xfrm>
          <a:prstGeom prst="rect">
            <a:avLst/>
          </a:prstGeom>
          <a:noFill/>
        </p:spPr>
        <p:txBody>
          <a:bodyPr wrap="square" rtlCol="0">
            <a:spAutoFit/>
          </a:bodyPr>
          <a:lstStyle/>
          <a:p>
            <a:r>
              <a:rPr lang="en-NZ" dirty="0" smtClean="0"/>
              <a:t>Aim:</a:t>
            </a:r>
          </a:p>
          <a:p>
            <a:r>
              <a:rPr lang="en-NZ" dirty="0" smtClean="0"/>
              <a:t>TNSO as a central repository of Tokelau Official Statistics, assisting all government departments with data collection, analysis, interpretation, long-term curation and distribution as needed.</a:t>
            </a:r>
          </a:p>
          <a:p>
            <a:endParaRPr lang="en-NZ" dirty="0" smtClean="0"/>
          </a:p>
          <a:p>
            <a:r>
              <a:rPr lang="en-NZ" dirty="0" smtClean="0"/>
              <a:t>Already completed: Assessment of Tokelau’s National Statistics System; and Roadmap for NSDS.</a:t>
            </a:r>
            <a:endParaRPr lang="en-NZ" dirty="0"/>
          </a:p>
          <a:p>
            <a:endParaRPr lang="en-NZ" dirty="0"/>
          </a:p>
          <a:p>
            <a:r>
              <a:rPr lang="en-NZ" dirty="0" smtClean="0"/>
              <a:t>Next step: </a:t>
            </a:r>
          </a:p>
          <a:p>
            <a:r>
              <a:rPr lang="en-NZ" dirty="0" smtClean="0"/>
              <a:t>Develop NSDS proper with full team (PARIS21 funding requested)</a:t>
            </a:r>
            <a:endParaRPr lang="en-NZ"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8" y="0"/>
            <a:ext cx="5658640" cy="6849431"/>
          </a:xfrm>
          <a:prstGeom prst="rect">
            <a:avLst/>
          </a:prstGeom>
        </p:spPr>
      </p:pic>
    </p:spTree>
    <p:extLst>
      <p:ext uri="{BB962C8B-B14F-4D97-AF65-F5344CB8AC3E}">
        <p14:creationId xmlns:p14="http://schemas.microsoft.com/office/powerpoint/2010/main" val="2281567046"/>
      </p:ext>
    </p:extLst>
  </p:cSld>
  <p:clrMapOvr>
    <a:masterClrMapping/>
  </p:clrMapOvr>
  <p:timing>
    <p:tnLst>
      <p:par>
        <p:cTn id="1" dur="indefinite" restart="never" nodeType="tmRoot"/>
      </p:par>
    </p:tnLst>
  </p:timing>
</p:sld>
</file>

<file path=ppt/theme/theme1.xml><?xml version="1.0" encoding="utf-8"?>
<a:theme xmlns:a="http://schemas.openxmlformats.org/drawingml/2006/main" name="Statistics NZ template - Green">
  <a:themeElements>
    <a:clrScheme name="Custom 1">
      <a:dk1>
        <a:sysClr val="windowText" lastClr="000000"/>
      </a:dk1>
      <a:lt1>
        <a:sysClr val="window" lastClr="FFFFFF"/>
      </a:lt1>
      <a:dk2>
        <a:srgbClr val="1F497D"/>
      </a:dk2>
      <a:lt2>
        <a:srgbClr val="EEECE1"/>
      </a:lt2>
      <a:accent1>
        <a:srgbClr val="4F81BD"/>
      </a:accent1>
      <a:accent2>
        <a:srgbClr val="599CA5"/>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tatistics NZ template - Green title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9185</TotalTime>
  <Words>731</Words>
  <Application>Microsoft Office PowerPoint</Application>
  <PresentationFormat>On-screen Show (4:3)</PresentationFormat>
  <Paragraphs>108</Paragraphs>
  <Slides>18</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18</vt:i4>
      </vt:variant>
    </vt:vector>
  </HeadingPairs>
  <TitlesOfParts>
    <vt:vector size="25" baseType="lpstr">
      <vt:lpstr>ＭＳ Ｐゴシック</vt:lpstr>
      <vt:lpstr>Arial</vt:lpstr>
      <vt:lpstr>Arial Mäori</vt:lpstr>
      <vt:lpstr>Calibri</vt:lpstr>
      <vt:lpstr>Lucida Grande</vt:lpstr>
      <vt:lpstr>Statistics NZ template - Green</vt:lpstr>
      <vt:lpstr>Statistics NZ template - Green title page</vt:lpstr>
      <vt:lpstr>2016 Tokelau Census</vt:lpstr>
      <vt:lpstr>What we will cover</vt:lpstr>
      <vt:lpstr>Current operating environment</vt:lpstr>
      <vt:lpstr>What are our aims?</vt:lpstr>
      <vt:lpstr>How are we getting there?</vt:lpstr>
      <vt:lpstr>PowerPoint Presentation</vt:lpstr>
      <vt:lpstr>How are we getting there? (cont’d)</vt:lpstr>
      <vt:lpstr>How are we getting there? (cont’d)</vt:lpstr>
      <vt:lpstr>PowerPoint Presentation</vt:lpstr>
      <vt:lpstr>Outputs we delivered</vt:lpstr>
      <vt:lpstr>Consumer Price Index</vt:lpstr>
      <vt:lpstr>PowerPoint Presentation</vt:lpstr>
      <vt:lpstr>Outputs we seek to deliver</vt:lpstr>
      <vt:lpstr>PowerPoint Presentation</vt:lpstr>
      <vt:lpstr>Working across government </vt:lpstr>
      <vt:lpstr>Working across government (cont’d)</vt:lpstr>
      <vt:lpstr>In summary</vt:lpstr>
      <vt:lpstr>Getting in touch</vt:lpstr>
    </vt:vector>
  </TitlesOfParts>
  <Company>Statistics New Zealand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Heading One – click here to add title</dc:title>
  <dc:creator>AMelvill</dc:creator>
  <cp:lastModifiedBy>iapi</cp:lastModifiedBy>
  <cp:revision>719</cp:revision>
  <cp:lastPrinted>2017-05-23T21:31:27Z</cp:lastPrinted>
  <dcterms:created xsi:type="dcterms:W3CDTF">2009-08-17T04:21:41Z</dcterms:created>
  <dcterms:modified xsi:type="dcterms:W3CDTF">2017-05-24T02:23:38Z</dcterms:modified>
</cp:coreProperties>
</file>