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1"/>
    <p:sldMasterId id="2147483783" r:id="rId2"/>
  </p:sldMasterIdLst>
  <p:notesMasterIdLst>
    <p:notesMasterId r:id="rId30"/>
  </p:notesMasterIdLst>
  <p:handoutMasterIdLst>
    <p:handoutMasterId r:id="rId31"/>
  </p:handoutMasterIdLst>
  <p:sldIdLst>
    <p:sldId id="583" r:id="rId3"/>
    <p:sldId id="584" r:id="rId4"/>
    <p:sldId id="580" r:id="rId5"/>
    <p:sldId id="581" r:id="rId6"/>
    <p:sldId id="582" r:id="rId7"/>
    <p:sldId id="585" r:id="rId8"/>
    <p:sldId id="586" r:id="rId9"/>
    <p:sldId id="587" r:id="rId10"/>
    <p:sldId id="588" r:id="rId11"/>
    <p:sldId id="589" r:id="rId12"/>
    <p:sldId id="590" r:id="rId13"/>
    <p:sldId id="591" r:id="rId14"/>
    <p:sldId id="592" r:id="rId15"/>
    <p:sldId id="593" r:id="rId16"/>
    <p:sldId id="594" r:id="rId17"/>
    <p:sldId id="595" r:id="rId18"/>
    <p:sldId id="596" r:id="rId19"/>
    <p:sldId id="597" r:id="rId20"/>
    <p:sldId id="598" r:id="rId21"/>
    <p:sldId id="599" r:id="rId22"/>
    <p:sldId id="600" r:id="rId23"/>
    <p:sldId id="601" r:id="rId24"/>
    <p:sldId id="602" r:id="rId25"/>
    <p:sldId id="603" r:id="rId26"/>
    <p:sldId id="604" r:id="rId27"/>
    <p:sldId id="605" r:id="rId28"/>
    <p:sldId id="606" r:id="rId29"/>
  </p:sldIdLst>
  <p:sldSz cx="9144000" cy="6858000" type="screen4x3"/>
  <p:notesSz cx="10234613" cy="7099300"/>
  <p:defaultTextStyle>
    <a:defPPr>
      <a:defRPr lang="en-NZ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9900"/>
    <a:srgbClr val="999999"/>
    <a:srgbClr val="669999"/>
    <a:srgbClr val="FFCC33"/>
    <a:srgbClr val="FFFFCC"/>
    <a:srgbClr val="CCCC66"/>
    <a:srgbClr val="99CCC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69827" autoAdjust="0"/>
  </p:normalViewPr>
  <p:slideViewPr>
    <p:cSldViewPr snapToObjects="1" showGuides="1">
      <p:cViewPr varScale="1">
        <p:scale>
          <a:sx n="80" d="100"/>
          <a:sy n="80" d="100"/>
        </p:scale>
        <p:origin x="24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5681"/>
          </a:xfrm>
          <a:prstGeom prst="rect">
            <a:avLst/>
          </a:prstGeom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5681"/>
          </a:xfrm>
          <a:prstGeom prst="rect">
            <a:avLst/>
          </a:prstGeom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108" charset="-128"/>
                <a:cs typeface="+mn-cs"/>
              </a:defRPr>
            </a:lvl1pPr>
          </a:lstStyle>
          <a:p>
            <a:pPr>
              <a:defRPr/>
            </a:pPr>
            <a:fld id="{C3E83715-85EA-430D-8965-494CA6DDD02D}" type="datetime1">
              <a:rPr lang="en-NZ"/>
              <a:pPr>
                <a:defRPr/>
              </a:pPr>
              <a:t>24/05/2017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2518"/>
            <a:ext cx="4435304" cy="355680"/>
          </a:xfrm>
          <a:prstGeom prst="rect">
            <a:avLst/>
          </a:prstGeom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22" y="6742518"/>
            <a:ext cx="4435304" cy="355680"/>
          </a:xfrm>
          <a:prstGeom prst="rect">
            <a:avLst/>
          </a:prstGeom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39FC36-140E-4819-B627-CFBEFBD2768F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036332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5681"/>
          </a:xfrm>
          <a:prstGeom prst="rect">
            <a:avLst/>
          </a:prstGeom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022" y="0"/>
            <a:ext cx="4435304" cy="355681"/>
          </a:xfrm>
          <a:prstGeom prst="rect">
            <a:avLst/>
          </a:prstGeom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108" charset="-128"/>
                <a:cs typeface="+mn-cs"/>
              </a:defRPr>
            </a:lvl1pPr>
          </a:lstStyle>
          <a:p>
            <a:pPr>
              <a:defRPr/>
            </a:pPr>
            <a:fld id="{B28001C1-2B84-42F5-B35F-F9825FE50698}" type="datetime1">
              <a:rPr lang="en-NZ"/>
              <a:pPr>
                <a:defRPr/>
              </a:pPr>
              <a:t>24/05/2017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4759" tIns="47380" rIns="94759" bIns="4738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005" y="3372911"/>
            <a:ext cx="8188606" cy="3194519"/>
          </a:xfrm>
          <a:prstGeom prst="rect">
            <a:avLst/>
          </a:prstGeom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2518"/>
            <a:ext cx="4435304" cy="355680"/>
          </a:xfrm>
          <a:prstGeom prst="rect">
            <a:avLst/>
          </a:prstGeom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022" y="6742518"/>
            <a:ext cx="4435304" cy="355680"/>
          </a:xfrm>
          <a:prstGeom prst="rect">
            <a:avLst/>
          </a:prstGeom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65A6F6-398F-4BE3-9CC9-48E9AC0A66A2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511153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ＭＳ Ｐゴシック" pitchFamily="-6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CB57D7-6094-4915-B8FA-7E738650BA69}" type="slidenum">
              <a:rPr lang="en-NZ" altLang="en-US" smtClean="0"/>
              <a:pPr/>
              <a:t>3</a:t>
            </a:fld>
            <a:endParaRPr lang="en-NZ" altLang="en-US" smtClean="0"/>
          </a:p>
        </p:txBody>
      </p:sp>
    </p:spTree>
    <p:extLst>
      <p:ext uri="{BB962C8B-B14F-4D97-AF65-F5344CB8AC3E}">
        <p14:creationId xmlns:p14="http://schemas.microsoft.com/office/powerpoint/2010/main" val="1209157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NZ" altLang="en-US" sz="160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NZ" altLang="en-US" sz="160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NZ" altLang="en-US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NZ" altLang="en-US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NZ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NZ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41042E-6569-41B3-8C14-48BD383D10FC}" type="slidenum">
              <a:rPr lang="en-NZ" altLang="en-US" smtClean="0"/>
              <a:pPr/>
              <a:t>25</a:t>
            </a:fld>
            <a:endParaRPr lang="en-NZ" altLang="en-US" smtClean="0"/>
          </a:p>
        </p:txBody>
      </p:sp>
    </p:spTree>
    <p:extLst>
      <p:ext uri="{BB962C8B-B14F-4D97-AF65-F5344CB8AC3E}">
        <p14:creationId xmlns:p14="http://schemas.microsoft.com/office/powerpoint/2010/main" val="1396529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65A6F6-398F-4BE3-9CC9-48E9AC0A66A2}" type="slidenum">
              <a:rPr lang="en-NZ" altLang="en-US" smtClean="0"/>
              <a:pPr>
                <a:defRPr/>
              </a:pPr>
              <a:t>27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4194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A9517D-85C1-466C-8536-131D5461F19C}" type="slidenum">
              <a:rPr lang="en-NZ" altLang="en-US" smtClean="0"/>
              <a:pPr/>
              <a:t>4</a:t>
            </a:fld>
            <a:endParaRPr lang="en-NZ" altLang="en-US" smtClean="0"/>
          </a:p>
        </p:txBody>
      </p:sp>
    </p:spTree>
    <p:extLst>
      <p:ext uri="{BB962C8B-B14F-4D97-AF65-F5344CB8AC3E}">
        <p14:creationId xmlns:p14="http://schemas.microsoft.com/office/powerpoint/2010/main" val="428562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F65969-7BBA-4401-A75C-A563BF2B9CE9}" type="slidenum">
              <a:rPr lang="en-NZ" altLang="en-US" smtClean="0"/>
              <a:pPr/>
              <a:t>5</a:t>
            </a:fld>
            <a:endParaRPr lang="en-NZ" altLang="en-US" smtClean="0"/>
          </a:p>
        </p:txBody>
      </p:sp>
    </p:spTree>
    <p:extLst>
      <p:ext uri="{BB962C8B-B14F-4D97-AF65-F5344CB8AC3E}">
        <p14:creationId xmlns:p14="http://schemas.microsoft.com/office/powerpoint/2010/main" val="177228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41E200-B09E-4FBF-B33A-33A1E192E066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</a:pPr>
            <a:endParaRPr lang="en-NZ" altLang="en-US" sz="80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902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FB4833-7CFD-43E5-8E73-DECB7C26610D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8023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65A6F6-398F-4BE3-9CC9-48E9AC0A66A2}" type="slidenum">
              <a:rPr lang="en-NZ" altLang="en-US" smtClean="0"/>
              <a:pPr>
                <a:defRPr/>
              </a:pPr>
              <a:t>18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73397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010362-A732-4D47-BB5A-D00807D098E1}" type="slidenum">
              <a:rPr lang="en-NZ" altLang="en-US" smtClean="0"/>
              <a:pPr/>
              <a:t>20</a:t>
            </a:fld>
            <a:endParaRPr lang="en-NZ" altLang="en-US" smtClean="0"/>
          </a:p>
        </p:txBody>
      </p:sp>
    </p:spTree>
    <p:extLst>
      <p:ext uri="{BB962C8B-B14F-4D97-AF65-F5344CB8AC3E}">
        <p14:creationId xmlns:p14="http://schemas.microsoft.com/office/powerpoint/2010/main" val="91254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018A49-1E26-4BBA-A84E-7F1DD90C1677}" type="slidenum">
              <a:rPr lang="en-NZ" altLang="en-US" smtClean="0"/>
              <a:pPr/>
              <a:t>23</a:t>
            </a:fld>
            <a:endParaRPr lang="en-NZ" altLang="en-US" smtClean="0"/>
          </a:p>
        </p:txBody>
      </p:sp>
    </p:spTree>
    <p:extLst>
      <p:ext uri="{BB962C8B-B14F-4D97-AF65-F5344CB8AC3E}">
        <p14:creationId xmlns:p14="http://schemas.microsoft.com/office/powerpoint/2010/main" val="4124575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59F90F-89E3-4FCA-9388-4C09676D2257}" type="slidenum">
              <a:rPr lang="en-NZ" altLang="en-US" smtClean="0"/>
              <a:pPr/>
              <a:t>24</a:t>
            </a:fld>
            <a:endParaRPr lang="en-NZ" altLang="en-US" smtClean="0"/>
          </a:p>
        </p:txBody>
      </p:sp>
    </p:spTree>
    <p:extLst>
      <p:ext uri="{BB962C8B-B14F-4D97-AF65-F5344CB8AC3E}">
        <p14:creationId xmlns:p14="http://schemas.microsoft.com/office/powerpoint/2010/main" val="67552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2276"/>
            <a:ext cx="7772400" cy="6096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34666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14752"/>
            <a:ext cx="7772400" cy="1905000"/>
          </a:xfrm>
          <a:prstGeom prst="rect">
            <a:avLst/>
          </a:prstGeom>
        </p:spPr>
        <p:txBody>
          <a:bodyPr/>
          <a:lstStyle>
            <a:lvl1pPr marL="0" indent="0" algn="ctr">
              <a:buSzPct val="100000"/>
              <a:buFontTx/>
              <a:buNone/>
              <a:defRPr i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l">
              <a:buFont typeface="Arial"/>
              <a:buChar char="•"/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 algn="l">
              <a:buFont typeface="Lucida Grande"/>
              <a:buChar char="–"/>
              <a:defRPr baseline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 algn="l">
              <a:buFont typeface="Lucida Grande"/>
              <a:buChar char="»"/>
              <a:defRPr baseline="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 algn="l">
              <a:buFont typeface="Arial"/>
              <a:buChar char="•"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5844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3788"/>
            <a:ext cx="2895600" cy="227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 altLang="en-US"/>
              <a:t>TOPSS presentation to the Social Portfolio 11 May 2011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57D3-F8EA-443C-AC3D-C99EF05B5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99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3788"/>
            <a:ext cx="2895600" cy="227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 altLang="en-US"/>
              <a:t>TOPSS presentation to the Social Portfolio 11 May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DF9B4-CF76-4485-9AEB-8722C4BCA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89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3788"/>
            <a:ext cx="2895600" cy="227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 altLang="en-US"/>
              <a:t>TOPSS presentation to the Social Portfolio 11 May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E2C3-05AA-40A2-8B6E-209C87949C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340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28934"/>
            <a:ext cx="7772400" cy="6096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34666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14752"/>
            <a:ext cx="7772400" cy="1905000"/>
          </a:xfrm>
          <a:prstGeom prst="rect">
            <a:avLst/>
          </a:prstGeom>
        </p:spPr>
        <p:txBody>
          <a:bodyPr/>
          <a:lstStyle>
            <a:lvl1pPr marL="0" indent="0" algn="ctr">
              <a:buSzPct val="100000"/>
              <a:buFontTx/>
              <a:buNone/>
              <a:defRPr i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l">
              <a:buFont typeface="Arial"/>
              <a:buChar char="•"/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 algn="l">
              <a:buFont typeface="Lucida Grande"/>
              <a:buChar char="–"/>
              <a:defRPr baseline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 algn="l">
              <a:buFont typeface="Lucida Grande"/>
              <a:buChar char="»"/>
              <a:defRPr baseline="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 algn="l">
              <a:buFont typeface="Arial"/>
              <a:buChar char="•"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76424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>
          <a:xfrm>
            <a:off x="457200" y="2514600"/>
            <a:ext cx="8229600" cy="3352800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800" baseline="0"/>
            </a:lvl1pPr>
            <a:lvl2pPr>
              <a:defRPr sz="24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buFont typeface="Lucida Grande"/>
              <a:buChar char="–"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BB92-1800-4DAE-BF75-C80E9E406058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3407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>
          <a:xfrm>
            <a:off x="485804" y="1295400"/>
            <a:ext cx="8229600" cy="4572000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800" baseline="0"/>
            </a:lvl1pPr>
            <a:lvl2pPr>
              <a:defRPr sz="24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buFont typeface="Lucida Grande"/>
              <a:buChar char="–"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173788"/>
            <a:ext cx="2895600" cy="227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TOPSS presentation to the Social Portfolio 11 May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7883C-9011-4AEB-A3CC-F7B5FD67CFAD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78104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3788"/>
            <a:ext cx="2895600" cy="227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 altLang="en-US"/>
              <a:t>TOPSS presentation to the Social Portfolio 11 May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A7458-B051-4EEE-A441-7E8EBA8151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99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3788"/>
            <a:ext cx="2895600" cy="227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 altLang="en-US"/>
              <a:t>TOPSS presentation to the Social Portfolio 11 May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D0F3-EC10-44BF-B4F8-E7E580CF2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00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3788"/>
            <a:ext cx="2895600" cy="227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 altLang="en-US"/>
              <a:t>TOPSS presentation to the Social Portfolio 11 May 2011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BF48E-14FD-4F40-8A94-D96358CA0A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91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3788"/>
            <a:ext cx="2895600" cy="227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 altLang="en-US"/>
              <a:t>TOPSS presentation to the Social Portfolio 11 May 2011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DD80A-AA3B-402F-9E6A-DBB8B6ECC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9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2143116"/>
            <a:ext cx="8229600" cy="642934"/>
          </a:xfrm>
        </p:spPr>
        <p:txBody>
          <a:bodyPr/>
          <a:lstStyle>
            <a:lvl1pPr algn="ctr">
              <a:buNone/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457200" y="2786051"/>
            <a:ext cx="8229600" cy="3286138"/>
          </a:xfrm>
        </p:spPr>
        <p:txBody>
          <a:bodyPr/>
          <a:lstStyle>
            <a:lvl1pPr>
              <a:defRPr sz="2800"/>
            </a:lvl1pPr>
          </a:lstStyle>
          <a:p>
            <a:pPr lvl="0"/>
            <a:endParaRPr lang="en-NZ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6"/>
          </p:nvPr>
        </p:nvSpPr>
        <p:spPr>
          <a:xfrm>
            <a:off x="3124200" y="6173788"/>
            <a:ext cx="2895600" cy="227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 altLang="en-US"/>
              <a:t>TOPSS presentation to the Social Portfolio 11 May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6B71B-8DA1-42D5-864D-5988B31FC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86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2143116"/>
            <a:ext cx="8229600" cy="642934"/>
          </a:xfrm>
        </p:spPr>
        <p:txBody>
          <a:bodyPr/>
          <a:lstStyle>
            <a:lvl1pPr algn="ctr">
              <a:buNone/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457200" y="2786050"/>
            <a:ext cx="8229600" cy="3286138"/>
          </a:xfrm>
        </p:spPr>
        <p:txBody>
          <a:bodyPr/>
          <a:lstStyle>
            <a:lvl1pPr>
              <a:defRPr sz="2800"/>
            </a:lvl1pPr>
          </a:lstStyle>
          <a:p>
            <a:pPr lvl="0"/>
            <a:endParaRPr lang="en-NZ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6"/>
          </p:nvPr>
        </p:nvSpPr>
        <p:spPr>
          <a:xfrm>
            <a:off x="3124200" y="6173788"/>
            <a:ext cx="2895600" cy="227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 altLang="en-US"/>
              <a:t>TOPSS presentation to the Social Portfolio 11 May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88B4-6B4B-45B4-B052-31C287B9D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20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Heading one – click here to add title</a:t>
            </a:r>
            <a:endParaRPr lang="en-NZ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5146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8"/>
            <a:ext cx="2133600" cy="227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pitchFamily="108" charset="-128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8"/>
            <a:ext cx="2133600" cy="227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9292BC-3F75-4B13-88AB-B72A24AAAACB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7050"/>
            <a:ext cx="14303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"/>
            <a:ext cx="1295403" cy="16206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1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  <p:sldLayoutId id="2147484482" r:id="rId1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346666"/>
          </a:solidFill>
          <a:latin typeface="Arial"/>
          <a:ea typeface="ＭＳ Ｐゴシック" pitchFamily="12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346666"/>
          </a:solidFill>
          <a:latin typeface="Arial" pitchFamily="124" charset="0"/>
          <a:ea typeface="ＭＳ Ｐゴシック" pitchFamily="12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346666"/>
          </a:solidFill>
          <a:latin typeface="Arial" pitchFamily="124" charset="0"/>
          <a:ea typeface="ＭＳ Ｐゴシック" pitchFamily="12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346666"/>
          </a:solidFill>
          <a:latin typeface="Arial" pitchFamily="124" charset="0"/>
          <a:ea typeface="ＭＳ Ｐゴシック" pitchFamily="12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346666"/>
          </a:solidFill>
          <a:latin typeface="Arial" pitchFamily="124" charset="0"/>
          <a:ea typeface="ＭＳ Ｐゴシック" pitchFamily="12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346666"/>
          </a:solidFill>
          <a:latin typeface="Arial" pitchFamily="124" charset="0"/>
          <a:ea typeface="ＭＳ Ｐゴシック" pitchFamily="1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346666"/>
          </a:solidFill>
          <a:latin typeface="Arial" pitchFamily="124" charset="0"/>
          <a:ea typeface="ＭＳ Ｐゴシック" pitchFamily="1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346666"/>
          </a:solidFill>
          <a:latin typeface="Arial" pitchFamily="124" charset="0"/>
          <a:ea typeface="ＭＳ Ｐゴシック" pitchFamily="1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346666"/>
          </a:solidFill>
          <a:latin typeface="Arial" pitchFamily="124" charset="0"/>
          <a:ea typeface="ＭＳ Ｐゴシック" pitchFamily="1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3200" kern="1200">
          <a:solidFill>
            <a:schemeClr val="tx1"/>
          </a:solidFill>
          <a:latin typeface="Arial"/>
          <a:ea typeface="ＭＳ Ｐゴシック" pitchFamily="12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ＭＳ Ｐゴシック" pitchFamily="12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–"/>
        <a:defRPr sz="2400" kern="1200">
          <a:solidFill>
            <a:schemeClr val="tx1"/>
          </a:solidFill>
          <a:latin typeface="Arial"/>
          <a:ea typeface="ＭＳ Ｐゴシック" pitchFamily="12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2000" kern="1200">
          <a:solidFill>
            <a:schemeClr val="tx1"/>
          </a:solidFill>
          <a:latin typeface="Arial"/>
          <a:ea typeface="ＭＳ Ｐゴシック" pitchFamily="12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ＭＳ Ｐゴシック" pitchFamily="1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108" charset="0"/>
                <a:ea typeface="ＭＳ Ｐゴシック" pitchFamily="108" charset="-128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108" charset="0"/>
                <a:ea typeface="ＭＳ Ｐゴシック" pitchFamily="108" charset="-128"/>
                <a:cs typeface="+mn-cs"/>
              </a:defRPr>
            </a:lvl1pPr>
          </a:lstStyle>
          <a:p>
            <a:pPr>
              <a:defRPr/>
            </a:pPr>
            <a:r>
              <a:rPr lang="en-NZ"/>
              <a:t>TOPSS presentation to the Social Portfolio 11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F66635-FFA5-448C-807E-17CACA880E43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  <p:pic>
        <p:nvPicPr>
          <p:cNvPr id="2053" name="Picture 6" descr="6206 Tier 1 light green cvr-f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057400"/>
          </a:xfrm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Tuhiga Igoa Tokelau 2016 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838200" y="3714750"/>
            <a:ext cx="7772400" cy="2762250"/>
          </a:xfrm>
        </p:spPr>
        <p:txBody>
          <a:bodyPr/>
          <a:lstStyle/>
          <a:p>
            <a:pPr>
              <a:defRPr/>
            </a:pPr>
            <a:r>
              <a:rPr lang="en-GB" altLang="en-US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Tomuaga mo na akoakoga agai ki na fuainumela ma faiga tonu</a:t>
            </a:r>
          </a:p>
          <a:p>
            <a:pPr>
              <a:defRPr/>
            </a:pPr>
            <a:r>
              <a:rPr lang="en-GB" altLang="en-US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Vaega 1</a:t>
            </a:r>
            <a:r>
              <a:rPr lang="en-GB" altLang="en-US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GB" altLang="en-US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Atafu (6 Me), Nukunonu (7 Me), Fakaofo (8 Me), ma Apia (11 Me 2017)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Na vaega e kikila ki ei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2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Vaega 5 – Ofiha o Fuainumela Fakamaumau a te Malo o Tokelau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Ko ai kimatou ma na galuega kua peleni ke fakatino i na tauhaga ka hohoko mai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E fakafehokotaki vehea kimatou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02FE1F5-B1C2-4949-8069-DD9673A22403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685800" y="2962275"/>
            <a:ext cx="7772400" cy="609600"/>
          </a:xfrm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Tomuaga agai ki na Fuainumela</a:t>
            </a:r>
            <a:b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Fakamaumau</a:t>
            </a:r>
            <a:b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>
          <a:xfrm>
            <a:off x="685800" y="3714750"/>
            <a:ext cx="7772400" cy="1905000"/>
          </a:xfrm>
        </p:spPr>
        <p:txBody>
          <a:bodyPr/>
          <a:lstStyle/>
          <a:p>
            <a:pPr>
              <a:defRPr/>
            </a:pPr>
            <a:r>
              <a:rPr lang="en-GB" altLang="en-US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Vaega 1</a:t>
            </a:r>
            <a:endParaRPr lang="en-GB" altLang="en-US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Na vaega e kikila ki ei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771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Ko ni a na fuainumela fakamaumau</a:t>
            </a:r>
          </a:p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Aihea e fakaaoga ai ni fuainumela fakamaumau</a:t>
            </a:r>
          </a:p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E fakamaopoopo vehea na fuainumela fakamaumau</a:t>
            </a:r>
          </a:p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E fakalauiloa vehea na fuainumela fakamaumau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9052555-8DF8-454E-A11B-07EA106C77CD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1322677"/>
            <a:ext cx="8229600" cy="838200"/>
          </a:xfrm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Ko ni a na fuainumela fakamaumau?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3795" name="Text Placeholder 2"/>
          <p:cNvSpPr>
            <a:spLocks noGrp="1"/>
          </p:cNvSpPr>
          <p:nvPr>
            <p:ph type="body" idx="13"/>
          </p:nvPr>
        </p:nvSpPr>
        <p:spPr>
          <a:xfrm>
            <a:off x="609600" y="2300432"/>
            <a:ext cx="8229600" cy="37338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Ko te haienihi o na fuainumela fakamaumau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Ko te haienihi e gafa ma te fakamaopoopoga, fakavahegaga, iloiloga, fakauigaga ona fakamatalaga tau fuainumela pe ni fakamaumauga foki.</a:t>
            </a:r>
          </a:p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Ko matou nei e galulue i na mea tau fuainumela aloakia i te ’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Fakamaopoopoga o na fakamatalaga, ma te fakalauiloga e te Malo o Tokelau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E fakaauau pea, kae e he mo he taimi e fokotahi oioti.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E71ED7E-053F-4CB8-9A9F-1A28F2F6084F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838200"/>
          </a:xfrm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Aihea te fakaaoga ai na fuainumela fakamaumau?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819" name="Text Placeholder 2"/>
          <p:cNvSpPr>
            <a:spLocks noGrp="1"/>
          </p:cNvSpPr>
          <p:nvPr>
            <p:ph type="body" idx="13"/>
          </p:nvPr>
        </p:nvSpPr>
        <p:spPr>
          <a:xfrm>
            <a:off x="457200" y="2362200"/>
            <a:ext cx="8229600" cy="35052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Fuainumela fakamaumau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Tuku atu ni fakamatalaga ke fehoahoani ki te faiga o ni tonu e fakavae ki ni fakamatalaga hako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Fua ai ni mea i he taimi, ma fakaali mai ai na huiga mai teia taimi ki teia taimi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Fehoahoani ke kitea ai ma onoono na huiga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Fehoahoani ke mafai ai ke tau tali atu ki na fakalapotopotoga e tuku maia na tupe ma tagata lautele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Ko te fatu tulimanu ia o he faiga malo lelei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9632003-8034-45D4-9C38-708F1EB0B23C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12618" y="1219200"/>
            <a:ext cx="8229600" cy="382588"/>
          </a:xfrm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E fakamaopoopo vehea </a:t>
            </a:r>
            <a:b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na fuainumela fakamaumau?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43" name="Text Placeholder 2"/>
          <p:cNvSpPr>
            <a:spLocks noGrp="1"/>
          </p:cNvSpPr>
          <p:nvPr>
            <p:ph type="body" idx="13"/>
          </p:nvPr>
        </p:nvSpPr>
        <p:spPr>
          <a:xfrm>
            <a:off x="457200" y="2209800"/>
            <a:ext cx="8229600" cy="407828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E tolu ia vaega lalahi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Tuhiga Igoa </a:t>
            </a:r>
          </a:p>
          <a:p>
            <a:pPr lvl="2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E aofia uma ai ia 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tagata; Taugata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, tuai ma e he ia mafaia oi gafa ma na fakamatalaga faigata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Hakilikiliga</a:t>
            </a:r>
          </a:p>
          <a:p>
            <a:pPr lvl="2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E kikila oioti ki he vaega o te aofaki o 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tagata; E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mahani lava oi taugofie, kae e faigata ke fakatino i Tokelau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Fakamaumauga i na galuega fakatino</a:t>
            </a:r>
          </a:p>
          <a:p>
            <a:pPr lvl="2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Fakamatalaga e mahani fakamaopoopo i luga ona galuega mahani ft fakamaumauga tau tupe, aofaki o te tuau e kaumai ki 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Tokelau; Kafai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e lelei te faiga ma te taukikilaga, e lelei na fakamatalaga e maua mai ai ma taugofie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FFCF583-6879-450F-BAF9-3FADDAE4780B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Fekuikuifakiga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6867" name="Picture 5" descr="Untitl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02"/>
          <a:stretch>
            <a:fillRect/>
          </a:stretch>
        </p:blipFill>
        <p:spPr bwMode="auto">
          <a:xfrm>
            <a:off x="38100" y="2892425"/>
            <a:ext cx="91821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55D8F03-9864-4D3B-8128-A0A0903E0725}" type="slidenum">
              <a:rPr lang="en-US" altLang="en-US" sz="1200" smtClean="0">
                <a:solidFill>
                  <a:srgbClr val="003333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200" smtClean="0">
              <a:solidFill>
                <a:srgbClr val="003333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8238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Fakapaleniga o na fuainumela </a:t>
            </a:r>
            <a:b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fakamaumau aloakia</a:t>
            </a:r>
            <a:endParaRPr lang="en-US" altLang="en-US" sz="32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822325" y="2422525"/>
            <a:ext cx="809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 sz="2400"/>
          </a:p>
        </p:txBody>
      </p:sp>
      <p:sp>
        <p:nvSpPr>
          <p:cNvPr id="38917" name="Rectangle 9"/>
          <p:cNvSpPr>
            <a:spLocks noChangeArrowheads="1"/>
          </p:cNvSpPr>
          <p:nvPr/>
        </p:nvSpPr>
        <p:spPr bwMode="auto">
          <a:xfrm>
            <a:off x="5915025" y="31718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 sz="2400"/>
          </a:p>
        </p:txBody>
      </p:sp>
      <p:sp>
        <p:nvSpPr>
          <p:cNvPr id="38919" name="AutoShape 17"/>
          <p:cNvSpPr>
            <a:spLocks noChangeArrowheads="1"/>
          </p:cNvSpPr>
          <p:nvPr/>
        </p:nvSpPr>
        <p:spPr bwMode="auto">
          <a:xfrm>
            <a:off x="2051050" y="2133600"/>
            <a:ext cx="4968875" cy="793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 sz="1800"/>
          </a:p>
        </p:txBody>
      </p:sp>
      <p:sp>
        <p:nvSpPr>
          <p:cNvPr id="38920" name="AutoShape 18"/>
          <p:cNvSpPr>
            <a:spLocks noChangeArrowheads="1"/>
          </p:cNvSpPr>
          <p:nvPr/>
        </p:nvSpPr>
        <p:spPr bwMode="auto">
          <a:xfrm>
            <a:off x="4067175" y="2205038"/>
            <a:ext cx="1008063" cy="2873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 sz="180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60702"/>
              </p:ext>
            </p:extLst>
          </p:nvPr>
        </p:nvGraphicFramePr>
        <p:xfrm>
          <a:off x="822325" y="2857500"/>
          <a:ext cx="7483476" cy="3900196"/>
        </p:xfrm>
        <a:graphic>
          <a:graphicData uri="http://schemas.openxmlformats.org/drawingml/2006/table">
            <a:tbl>
              <a:tblPr/>
              <a:tblGrid>
                <a:gridCol w="3749675"/>
                <a:gridCol w="3733801"/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Lave: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Manakoga</a:t>
                      </a:r>
                      <a:r>
                        <a:rPr kumimoji="0" lang="en-N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: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Fakaauauga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mai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teia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taimi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ki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teia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taimi</a:t>
                      </a:r>
                      <a:endParaRPr kumimoji="0" lang="en-N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Talafeagai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mo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na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aho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nei</a:t>
                      </a:r>
                      <a:endParaRPr kumimoji="0" lang="en-N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Fakafita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ki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tagata</a:t>
                      </a:r>
                      <a:endParaRPr kumimoji="0" lang="en-N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Manakoga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tau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fakamatalaga</a:t>
                      </a:r>
                      <a:endParaRPr kumimoji="0" lang="en-N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Kikila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he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fakaitu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kau</a:t>
                      </a:r>
                      <a:endParaRPr kumimoji="0" lang="en-N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Tau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tali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mai</a:t>
                      </a:r>
                      <a:endParaRPr kumimoji="0" lang="en-N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Manakoga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tau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pulega</a:t>
                      </a:r>
                      <a:endParaRPr kumimoji="0" lang="en-N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Manakoga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tau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fuainumela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fakamaumau</a:t>
                      </a:r>
                      <a:endParaRPr kumimoji="0" lang="en-N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Hako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katoatoa</a:t>
                      </a:r>
                      <a:endParaRPr kumimoji="0" lang="en-N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Taimi</a:t>
                      </a:r>
                      <a:endParaRPr kumimoji="0" lang="en-N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Malu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puipuia</a:t>
                      </a:r>
                      <a:endParaRPr kumimoji="0" lang="en-N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Mafai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ke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maua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na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fuainumela</a:t>
                      </a:r>
                      <a:r>
                        <a:rPr kumimoji="0" lang="en-N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 </a:t>
                      </a:r>
                      <a:r>
                        <a:rPr kumimoji="0" lang="en-N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fakamaumau</a:t>
                      </a:r>
                      <a:endParaRPr kumimoji="0" lang="en-N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39738" y="1270000"/>
            <a:ext cx="8229600" cy="838200"/>
          </a:xfrm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Otaota ki loto, otaota ki fafo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3"/>
          </p:nvPr>
        </p:nvSpPr>
        <p:spPr>
          <a:xfrm>
            <a:off x="457200" y="2108200"/>
            <a:ext cx="8229600" cy="375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GB" altLang="en-US" sz="2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 famahino Igilihi na fai ta na matakupu agai ki na fuainumela fakamaumau o Initia:</a:t>
            </a:r>
          </a:p>
          <a:p>
            <a:pPr lvl="1"/>
            <a:r>
              <a:rPr lang="en-GB" altLang="en-US" sz="20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Ko te malo nae fofou lahi lele ke fakamaopoopo na fuainumela fakamaumau. Nae fakamaopoopo e kilatou,fai a latou hakilikiliga e lahi ki ei ina auala o te numela ke mafai ke tuku atu ai ki te lauaitele. </a:t>
            </a:r>
            <a:br>
              <a:rPr lang="en-GB" altLang="en-US" sz="20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GB" altLang="en-US" sz="20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Kae ehe mafai ke puli ai ko na fakamatalaga ienei ma na ata nae maua mai I he tino leoleo na fakamolemole lahi mo ienei </a:t>
            </a:r>
            <a:r>
              <a:rPr lang="en-GB" altLang="en-US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fakamauamauga.</a:t>
            </a:r>
            <a:endParaRPr lang="en-GB" altLang="en-US" sz="16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2" algn="r"/>
            <a:r>
              <a:rPr lang="en-GB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Sir Josiah Stamp</a:t>
            </a:r>
            <a:endParaRPr lang="en-GB" altLang="en-US" sz="1600" i="1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D150093-E27A-4729-9C47-56CC9B13AEA5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1609725"/>
            <a:ext cx="8229600" cy="838200"/>
          </a:xfrm>
        </p:spPr>
        <p:txBody>
          <a:bodyPr/>
          <a:lstStyle/>
          <a:p>
            <a:r>
              <a:rPr lang="pt-BR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 fakalauiloa vehea e kimatou </a:t>
            </a:r>
            <a:br>
              <a:rPr lang="pt-BR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pt-BR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 fuianumela fakamaumau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2209800" y="2819400"/>
            <a:ext cx="54102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NZ">
                <a:latin typeface="Arial" charset="0"/>
                <a:ea typeface="ＭＳ Ｐゴシック" charset="0"/>
              </a:rPr>
              <a:t>Kupu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NZ">
                <a:latin typeface="Arial" charset="0"/>
                <a:ea typeface="ＭＳ Ｐゴシック" charset="0"/>
              </a:rPr>
              <a:t>Laulau fakamatalaga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NZ">
                <a:latin typeface="Arial" charset="0"/>
                <a:ea typeface="ＭＳ Ｐゴシック" charset="0"/>
              </a:rPr>
              <a:t>Kalafa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NZ">
                <a:latin typeface="Arial" charset="0"/>
                <a:ea typeface="ＭＳ Ｐゴシック" charset="0"/>
              </a:rPr>
              <a:t>Kotokotoga faka fuainumela fakamaumau	</a:t>
            </a:r>
            <a:endParaRPr lang="en-GB" dirty="0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65159EF-8673-463D-8ABE-8706B6E56C64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Hui o te kauhaga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>
                <a:latin typeface="Arial" pitchFamily="34" charset="0"/>
                <a:cs typeface="Arial" pitchFamily="34" charset="0"/>
              </a:rPr>
              <a:t>Ofiha o Fuainumela Fakamaumau o Tokelau</a:t>
            </a:r>
          </a:p>
          <a:p>
            <a:pPr>
              <a:buBlip>
                <a:blip r:embed="rId2"/>
              </a:buBlip>
              <a:defRPr/>
            </a:pPr>
            <a:r>
              <a:rPr lang="en-GB">
                <a:latin typeface="Arial" pitchFamily="34" charset="0"/>
                <a:cs typeface="Arial" pitchFamily="34" charset="0"/>
              </a:rPr>
              <a:t>Jaap Jasperse</a:t>
            </a:r>
          </a:p>
          <a:p>
            <a:pPr>
              <a:buBlip>
                <a:blip r:embed="rId2"/>
              </a:buBlip>
              <a:defRPr/>
            </a:pPr>
            <a:r>
              <a:rPr lang="en-GB">
                <a:latin typeface="Arial" pitchFamily="34" charset="0"/>
                <a:cs typeface="Arial" pitchFamily="34" charset="0"/>
              </a:rPr>
              <a:t>Mafa Mativa-Fonua</a:t>
            </a:r>
          </a:p>
          <a:p>
            <a:pPr marL="0" indent="0">
              <a:buNone/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>
                <a:latin typeface="Arial" pitchFamily="34" charset="0"/>
                <a:cs typeface="Arial" pitchFamily="34" charset="0"/>
              </a:rPr>
              <a:t>Ofiha o Fuainumela Fakamaumau o Niuhila</a:t>
            </a:r>
          </a:p>
          <a:p>
            <a:pPr>
              <a:buBlip>
                <a:blip r:embed="rId2"/>
              </a:buBlip>
              <a:defRPr/>
            </a:pPr>
            <a:r>
              <a:rPr lang="en-GB">
                <a:latin typeface="Arial" pitchFamily="34" charset="0"/>
                <a:cs typeface="Arial" pitchFamily="34" charset="0"/>
              </a:rPr>
              <a:t>Michael Berry</a:t>
            </a:r>
          </a:p>
          <a:p>
            <a:pPr>
              <a:buBlip>
                <a:blip r:embed="rId2"/>
              </a:buBlip>
              <a:defRPr/>
            </a:pPr>
            <a:r>
              <a:rPr lang="en-GB">
                <a:latin typeface="Arial" pitchFamily="34" charset="0"/>
                <a:cs typeface="Arial" pitchFamily="34" charset="0"/>
              </a:rPr>
              <a:t>Teresa Evans-Turner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4E8B3CB-9A54-4961-B4CD-41A0BB937884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6725" y="1905000"/>
            <a:ext cx="8229600" cy="228600"/>
          </a:xfrm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E fakalauiloa vehea e kimatou na fuianumela fakamaumau: Kupu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57200" y="2819400"/>
            <a:ext cx="8229600" cy="3048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</a:rPr>
              <a:t>I te 18 Oketopa 2016, e toka 1,285 ia tino nae i luga o Tokelau. Ko te fuainumela tenei e aofia uma lele ai na tino nae i luga o Tokelau ite po o te Tuhiga igoa,fakatahi ai ma na tino ahiahi mai fafo. Ko na tino nae i fafo o Tokelau i te po o te tuhiga igoa e he aofia i loto o te fuainumela tenei.</a:t>
            </a:r>
            <a:endParaRPr lang="en-NZ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9FF1A58-A914-47FB-AE7A-D77863015BA1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229600" cy="1931987"/>
          </a:xfrm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E fakalauiloa vehea </a:t>
            </a:r>
            <a:b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e kimatou na fuianumela fakamaumau: </a:t>
            </a:r>
            <a:b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altLang="en-US" smtClean="0"/>
              <a:t>Laulau fakamatalaga</a:t>
            </a:r>
            <a:br>
              <a:rPr lang="en-NZ" altLang="en-US" smtClean="0"/>
            </a:b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7788A05-E87F-460A-96B2-C247FB66DEDD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74867"/>
              </p:ext>
            </p:extLst>
          </p:nvPr>
        </p:nvGraphicFramePr>
        <p:xfrm>
          <a:off x="105032" y="2471564"/>
          <a:ext cx="8933935" cy="43548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86391"/>
                <a:gridCol w="1786391"/>
                <a:gridCol w="1786391"/>
                <a:gridCol w="1787381"/>
                <a:gridCol w="1787381"/>
              </a:tblGrid>
              <a:tr h="56922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Atoll of usual residence</a:t>
                      </a:r>
                      <a:endParaRPr lang="en-N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De jure usually resident population</a:t>
                      </a:r>
                      <a:endParaRPr lang="en-N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Increase or decrease(-) 2011-2016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595585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2011</a:t>
                      </a:r>
                      <a:endParaRPr lang="en-N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2016</a:t>
                      </a:r>
                      <a:endParaRPr lang="en-N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Number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Percent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9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Atafu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482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519</a:t>
                      </a:r>
                      <a:endParaRPr lang="en-N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37</a:t>
                      </a:r>
                      <a:endParaRPr lang="en-N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7.7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9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Fakaofo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490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484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-6</a:t>
                      </a:r>
                      <a:endParaRPr lang="en-N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-1.2</a:t>
                      </a:r>
                      <a:endParaRPr lang="en-N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9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Nukunonu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397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448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51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12.8</a:t>
                      </a:r>
                      <a:endParaRPr lang="en-N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9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Samoa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42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48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6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14.3</a:t>
                      </a:r>
                      <a:endParaRPr lang="en-N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9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Total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1,411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1,499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88</a:t>
                      </a:r>
                      <a:endParaRPr lang="en-N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6.2</a:t>
                      </a:r>
                      <a:endParaRPr lang="en-N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838200"/>
          </a:xfrm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E fakalauiloa vehea e </a:t>
            </a:r>
            <a:b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kimatou na fuianumela: Kalafa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A97E1D7-E7B8-4195-A763-63736085CF49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  <p:pic>
        <p:nvPicPr>
          <p:cNvPr id="4506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160426"/>
            <a:ext cx="9254836" cy="50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557338"/>
            <a:ext cx="8229600" cy="4310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NZ" altLang="en-US">
                <a:latin typeface="Arial" panose="020B0604020202020204" pitchFamily="34" charset="0"/>
                <a:cs typeface="Arial" panose="020B0604020202020204" pitchFamily="34" charset="0"/>
              </a:rPr>
              <a:t>Ko ai tenei?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8553563-5050-4578-B489-05CA86D8CF87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66825"/>
            <a:ext cx="2951163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8131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5CE3706-F3D4-4C7D-A17A-0D2290950D32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  <p:pic>
        <p:nvPicPr>
          <p:cNvPr id="4813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943"/>
            <a:ext cx="914400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243061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/>
              <a:t>Ko te matua kia Florence </a:t>
            </a:r>
            <a:r>
              <a:rPr lang="en-NZ" sz="2400" smtClean="0"/>
              <a:t>Nightingale </a:t>
            </a:r>
            <a:r>
              <a:rPr lang="en-NZ" sz="2400"/>
              <a:t>i te 1858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23850" y="876300"/>
            <a:ext cx="8229600" cy="838200"/>
          </a:xfrm>
        </p:spPr>
        <p:txBody>
          <a:bodyPr/>
          <a:lstStyle/>
          <a:p>
            <a:endParaRPr lang="en-GB" altLang="en-US" sz="280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B4C2A21-86F6-4A49-9232-688E62E39592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  <p:pic>
        <p:nvPicPr>
          <p:cNvPr id="5018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432"/>
            <a:ext cx="9144000" cy="432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9478" y="6051951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>
                <a:cs typeface="Arial" panose="020B0604020202020204" pitchFamily="34" charset="0"/>
              </a:rPr>
              <a:t>Ko te kau fitafita i te havaliga e taku ko </a:t>
            </a:r>
            <a:r>
              <a:rPr lang="en-GB" altLang="en-US" sz="2000" smtClean="0">
                <a:cs typeface="Arial" panose="020B0604020202020204" pitchFamily="34" charset="0"/>
              </a:rPr>
              <a:t>te Napolean </a:t>
            </a:r>
            <a:r>
              <a:rPr lang="en-GB" altLang="en-US" sz="2000">
                <a:cs typeface="Arial" panose="020B0604020202020204" pitchFamily="34" charset="0"/>
              </a:rPr>
              <a:t>i te 1812 na takitaki ai ia </a:t>
            </a:r>
            <a:r>
              <a:rPr lang="en-GB" altLang="en-US" sz="2000" smtClean="0">
                <a:cs typeface="Arial" panose="020B0604020202020204" pitchFamily="34" charset="0"/>
              </a:rPr>
              <a:t>Charles Joseph </a:t>
            </a:r>
            <a:r>
              <a:rPr lang="en-GB" altLang="en-US" sz="2000">
                <a:cs typeface="Arial" panose="020B0604020202020204" pitchFamily="34" charset="0"/>
              </a:rPr>
              <a:t>Minard (1869)</a:t>
            </a:r>
            <a:endParaRPr lang="en-N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762000" y="1454727"/>
            <a:ext cx="8229600" cy="838200"/>
          </a:xfrm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E fakalauiloa vehea e kimatou </a:t>
            </a:r>
            <a:b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na fuianumela fakamaumau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227" name="Text Placeholder 2"/>
          <p:cNvSpPr>
            <a:spLocks noGrp="1"/>
          </p:cNvSpPr>
          <p:nvPr>
            <p:ph type="body" idx="13"/>
          </p:nvPr>
        </p:nvSpPr>
        <p:spPr>
          <a:xfrm>
            <a:off x="457200" y="2819400"/>
            <a:ext cx="8229600" cy="3705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Kotokotoga faka fuainumela fakamaumau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Pito taigole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Pito maualuga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Kehekehega = Pito maualuga – Pito taigole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Pito ki loto tonu = fuainumela I ‘lot tonu’ e vaelua ai na fakamaumauga ki ni vaega e lua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Fuainumela takalahi = ko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te fuainumela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pito takalahi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Numela takalahi = ko te numela ia i loto o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ni akilikiliga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pe ni fakamaumauga e maua ki ei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te paleni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mai te numela pito ki luga ma te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numela pito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ki lalo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5689FD2-36D4-4237-BB37-EE8AE138DE7F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844675"/>
            <a:ext cx="8229600" cy="402272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Fakamatalaga o na fuainumela fakamaumau</a:t>
            </a:r>
          </a:p>
          <a:p>
            <a:pPr lvl="1"/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Pahene (%) = he vaega eo te aofakiga</a:t>
            </a:r>
          </a:p>
          <a:p>
            <a:pPr lvl="1"/>
            <a:r>
              <a:rPr lang="en-GB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Huiga kite pahene = </a:t>
            </a: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e fua ai na huiga mai te ia taimi ki te ia taimi</a:t>
            </a:r>
          </a:p>
          <a:p>
            <a:pPr lvl="1"/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Numela o kilatou na tali mai = pe toka fia kilatou na mafai ke tali mai ki he fehili 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EFB6820-2765-48F8-A42C-52AD0D3418B8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7854B24-EAD5-4AE0-B9C9-4C4E29F50E4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752600" y="381000"/>
            <a:ext cx="533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NZ" altLang="en-US" sz="1600"/>
              <a:t>Kaufaigaluega ite Ofiha o </a:t>
            </a:r>
            <a:r>
              <a:rPr lang="en-NZ" altLang="en-US" sz="1600" smtClean="0"/>
              <a:t>Fuainumela Fakamaumau </a:t>
            </a:r>
            <a:r>
              <a:rPr lang="en-NZ" altLang="en-US" sz="1600"/>
              <a:t>o Tokelau</a:t>
            </a:r>
            <a:r>
              <a:rPr lang="en-NZ" altLang="en-US" sz="1600" smtClean="0"/>
              <a:t>: Kele Lui ko ia te Fakauluulu ki ei te Kauhaga o Fuainumela Fakamaumau o Tokelau (loto tonu); Hoa Faufautua o Fuainumela fakamaumau Jaap </a:t>
            </a:r>
          </a:p>
          <a:p>
            <a:r>
              <a:rPr lang="en-NZ" altLang="en-US" sz="1600" smtClean="0"/>
              <a:t>(iapi) Jasperse (Taumatau); Ofiha Fuainumela fakamaumau Mafa Mativa-Fonua (Agavale)</a:t>
            </a:r>
            <a:endParaRPr lang="en-NZ" altLang="en-US" sz="1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82" y="2062766"/>
            <a:ext cx="6721048" cy="4719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2625FE8-34B2-4C97-B097-90610CFFE22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676400" y="167322"/>
            <a:ext cx="5562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>
                <a:cs typeface="Arial" panose="020B0604020202020204" pitchFamily="34" charset="0"/>
              </a:rPr>
              <a:t>Kaufaigaluega o Niuhila mo </a:t>
            </a:r>
            <a:r>
              <a:rPr lang="en-GB" altLang="en-US" smtClean="0">
                <a:cs typeface="Arial" panose="020B0604020202020204" pitchFamily="34" charset="0"/>
              </a:rPr>
              <a:t>Fuainumela </a:t>
            </a:r>
            <a:endParaRPr lang="en-GB" altLang="en-US">
              <a:cs typeface="Arial" panose="020B0604020202020204" pitchFamily="34" charset="0"/>
            </a:endParaRPr>
          </a:p>
          <a:p>
            <a:r>
              <a:rPr lang="en-GB" altLang="en-US">
                <a:cs typeface="Arial" panose="020B0604020202020204" pitchFamily="34" charset="0"/>
              </a:rPr>
              <a:t>fakamaumau: Avril Macfarlane (L), Sophie </a:t>
            </a:r>
            <a:r>
              <a:rPr lang="en-GB" altLang="en-US" smtClean="0">
                <a:cs typeface="Arial" panose="020B0604020202020204" pitchFamily="34" charset="0"/>
              </a:rPr>
              <a:t>Davies (</a:t>
            </a:r>
            <a:r>
              <a:rPr lang="en-GB" altLang="en-US">
                <a:cs typeface="Arial" panose="020B0604020202020204" pitchFamily="34" charset="0"/>
              </a:rPr>
              <a:t>loto tonu), Teresa Evans-Turner ma Mike </a:t>
            </a:r>
            <a:r>
              <a:rPr lang="en-GB" altLang="en-US" smtClean="0">
                <a:cs typeface="Arial" panose="020B0604020202020204" pitchFamily="34" charset="0"/>
              </a:rPr>
              <a:t>Berry (x2</a:t>
            </a:r>
            <a:r>
              <a:rPr lang="en-GB" altLang="en-US">
                <a:cs typeface="Arial" panose="020B0604020202020204" pitchFamily="34" charset="0"/>
              </a:rPr>
              <a:t>: i Apia kako heki kamata te tuhiga igoa, </a:t>
            </a:r>
            <a:r>
              <a:rPr lang="en-GB" altLang="en-US" smtClean="0">
                <a:cs typeface="Arial" panose="020B0604020202020204" pitchFamily="34" charset="0"/>
              </a:rPr>
              <a:t>ma tea </a:t>
            </a:r>
            <a:r>
              <a:rPr lang="en-GB" altLang="en-US">
                <a:cs typeface="Arial" panose="020B0604020202020204" pitchFamily="34" charset="0"/>
              </a:rPr>
              <a:t>ta i Atafu ina fakatalanoaga ma na nuku </a:t>
            </a:r>
            <a:r>
              <a:rPr lang="en-GB" altLang="en-US" smtClean="0">
                <a:cs typeface="Arial" panose="020B0604020202020204" pitchFamily="34" charset="0"/>
              </a:rPr>
              <a:t>ia Me </a:t>
            </a:r>
            <a:r>
              <a:rPr lang="en-GB" altLang="en-US">
                <a:cs typeface="Arial" panose="020B0604020202020204" pitchFamily="34" charset="0"/>
              </a:rPr>
              <a:t>2017)</a:t>
            </a:r>
            <a:endParaRPr lang="en-NZ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16157"/>
            <a:ext cx="4114800" cy="5486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16157"/>
            <a:ext cx="3066288" cy="529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475315F-AD3C-4E81-A869-65BF0E17848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133600" y="552450"/>
            <a:ext cx="480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en-US"/>
              <a:t>Ko te kaufaigaluega lauaitele mo te Tuhiga igoa </a:t>
            </a:r>
            <a:r>
              <a:rPr lang="pt-BR" altLang="en-US" smtClean="0"/>
              <a:t>a Tokelau </a:t>
            </a:r>
            <a:r>
              <a:rPr lang="pt-BR" altLang="en-US"/>
              <a:t>mai te vaega o </a:t>
            </a:r>
            <a:r>
              <a:rPr lang="pt-BR" altLang="en-US" smtClean="0"/>
              <a:t>Fuainumela Fakamaumau </a:t>
            </a:r>
            <a:r>
              <a:rPr lang="pt-BR" altLang="en-US"/>
              <a:t>o Niuhila i Ueligitone</a:t>
            </a:r>
            <a:endParaRPr lang="en-NZ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53450"/>
            <a:ext cx="7509645" cy="5006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028700"/>
            <a:ext cx="7772400" cy="838200"/>
          </a:xfrm>
        </p:spPr>
        <p:txBody>
          <a:bodyPr/>
          <a:lstStyle/>
          <a:p>
            <a:r>
              <a:rPr lang="en-NZ" altLang="en-US" smtClean="0">
                <a:latin typeface="Arial" panose="020B0604020202020204" pitchFamily="34" charset="0"/>
                <a:cs typeface="Arial" panose="020B0604020202020204" pitchFamily="34" charset="0"/>
              </a:rPr>
              <a:t>Tokelau ma te StatsNZ</a:t>
            </a:r>
            <a:endParaRPr lang="en-NZ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66900"/>
            <a:ext cx="7772400" cy="4886325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hlink"/>
              </a:buClr>
            </a:pPr>
            <a:r>
              <a:rPr lang="en-NZ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Ko te Ofiha o Fuainumela fakamaumau o Niuhila(StatsNZ) na talohagagia ke tuku mai e ia he takitakiga ma lagolago ki na tuhiga igoa a Tokelau 2006 ma te 2011 ma te 2016</a:t>
            </a:r>
          </a:p>
          <a:p>
            <a:pPr lvl="1">
              <a:spcBef>
                <a:spcPct val="50000"/>
              </a:spcBef>
            </a:pPr>
            <a:r>
              <a:rPr lang="en-NZ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Malo o Tokelau</a:t>
            </a:r>
          </a:p>
          <a:p>
            <a:pPr lvl="1">
              <a:spcBef>
                <a:spcPct val="50000"/>
              </a:spcBef>
            </a:pPr>
            <a:r>
              <a:rPr lang="en-NZ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Ofiha o te Va ki Fafo a Niuhila (MFAT)</a:t>
            </a:r>
          </a:p>
          <a:p>
            <a:pPr>
              <a:spcBef>
                <a:spcPct val="50000"/>
              </a:spcBef>
              <a:buClr>
                <a:schemeClr val="hlink"/>
              </a:buClr>
            </a:pPr>
            <a:r>
              <a:rPr lang="en-NZ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Na galulue vavalalata te StatsNZ ma Tokelau i te peleniga, pulega, fakatinoga, tapenaga ke mafai ke tuku atu o na fakamatalaga, ma te fakalauiloga</a:t>
            </a:r>
          </a:p>
          <a:p>
            <a:pPr>
              <a:spcBef>
                <a:spcPct val="50000"/>
              </a:spcBef>
              <a:buClr>
                <a:schemeClr val="hlink"/>
              </a:buClr>
            </a:pPr>
            <a:r>
              <a:rPr lang="en-NZ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Tino fakafaigaluega e Tokelau i te 2011-2014 ma te 2014-2016 ma ko i fakaauau pea lava tenei lagolago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87363" y="876300"/>
            <a:ext cx="8229600" cy="838200"/>
          </a:xfrm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Pogai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765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2060575"/>
            <a:ext cx="8229600" cy="380682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Ke toe tuku atu kia te koutou na maua mai ai na fakamatalaga</a:t>
            </a:r>
          </a:p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Ke faufautua na vaega tau fuainumela fakamaumau</a:t>
            </a:r>
          </a:p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Galulue ma kilatou e fai tonu, ma keli loloto atili ki loto o na fakamatalaga ki na ikuga o te Tuhiga igoa a Tokelau</a:t>
            </a:r>
          </a:p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Ke lahi atu te aoga o na tupe fakafano a te malo ki te tuhiga igoa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CDAC9B9-656B-4C73-B372-A119DB6A5416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Na vaega e kikila ki ei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675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Vaega 1– he fakatomuaga agai ki na fuainumela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E fakamaopoopo vehea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E fakalauiloa vehea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Fuainumela faigofie</a:t>
            </a:r>
          </a:p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Vaega 2 – katoaga o te tuhiga igoa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E vehea te fakatinoga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Ko ai te na aofia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Hea te na tupu ki na ikuga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CED5B47-D8C5-417F-BA81-A3FF90ECDF92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Na vaega e kikila ki ei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699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Vaega 3 – katoaga o na fuainumela o te tuhiga igoa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E uiga ki Tokelau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Kalafa ma na laulau fakamatalaga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E maua i fea na fakamatalaga</a:t>
            </a:r>
          </a:p>
          <a:p>
            <a:pPr>
              <a:buBlip>
                <a:blip r:embed="rId2"/>
              </a:buBlip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Vaega 4 – fakaaogaga o na fuainumela i na faiga tonu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Auala e fakatino ai te akoakoga</a:t>
            </a:r>
          </a:p>
          <a:p>
            <a:pPr lvl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Tulaga o te olaga i Tokelau ma Niuhila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90C69CC-CDAE-4B59-BB01-B1E15084731C}" type="slidenum">
              <a:rPr lang="en-NZ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NZ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istics NZ template - Gre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599CA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tistics NZ template - Green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8892</TotalTime>
  <Words>1229</Words>
  <Application>Microsoft Office PowerPoint</Application>
  <PresentationFormat>On-screen Show (4:3)</PresentationFormat>
  <Paragraphs>188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Lucida Grande</vt:lpstr>
      <vt:lpstr>Times New Roman</vt:lpstr>
      <vt:lpstr>Statistics NZ template - Green</vt:lpstr>
      <vt:lpstr>Statistics NZ template - Green title page</vt:lpstr>
      <vt:lpstr>Tuhiga Igoa Tokelau 2016 </vt:lpstr>
      <vt:lpstr>Hui o te kauhaga</vt:lpstr>
      <vt:lpstr>PowerPoint Presentation</vt:lpstr>
      <vt:lpstr>PowerPoint Presentation</vt:lpstr>
      <vt:lpstr>PowerPoint Presentation</vt:lpstr>
      <vt:lpstr>Tokelau ma te StatsNZ</vt:lpstr>
      <vt:lpstr>Pogai</vt:lpstr>
      <vt:lpstr>Na vaega e kikila ki ei</vt:lpstr>
      <vt:lpstr>Na vaega e kikila ki ei</vt:lpstr>
      <vt:lpstr>Na vaega e kikila ki ei</vt:lpstr>
      <vt:lpstr>Tomuaga agai ki na Fuainumela Fakamaumau </vt:lpstr>
      <vt:lpstr>Na vaega e kikila ki ei</vt:lpstr>
      <vt:lpstr>Ko ni a na fuainumela fakamaumau?</vt:lpstr>
      <vt:lpstr>Aihea te fakaaoga ai na fuainumela fakamaumau?</vt:lpstr>
      <vt:lpstr>E fakamaopoopo vehea  na fuainumela fakamaumau?</vt:lpstr>
      <vt:lpstr>Fekuikuifakiga</vt:lpstr>
      <vt:lpstr>Fakapaleniga o na fuainumela  fakamaumau aloakia</vt:lpstr>
      <vt:lpstr>Otaota ki loto, otaota ki fafo</vt:lpstr>
      <vt:lpstr>E fakalauiloa vehea e kimatou  na fuianumela fakamaumau</vt:lpstr>
      <vt:lpstr>E fakalauiloa vehea e kimatou na fuianumela fakamaumau: Kupu</vt:lpstr>
      <vt:lpstr>E fakalauiloa vehea  e kimatou na fuianumela fakamaumau:  Laulau fakamatalaga </vt:lpstr>
      <vt:lpstr>E fakalauiloa vehea e  kimatou na fuianumela: Kalafa</vt:lpstr>
      <vt:lpstr>PowerPoint Presentation</vt:lpstr>
      <vt:lpstr>PowerPoint Presentation</vt:lpstr>
      <vt:lpstr>PowerPoint Presentation</vt:lpstr>
      <vt:lpstr>E fakalauiloa vehea e kimatou  na fuianumela fakamaumau</vt:lpstr>
      <vt:lpstr>PowerPoint Presentation</vt:lpstr>
    </vt:vector>
  </TitlesOfParts>
  <Company>Statistics New Zealand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One – click here to add title</dc:title>
  <dc:creator>AMelvill</dc:creator>
  <cp:lastModifiedBy>iapi</cp:lastModifiedBy>
  <cp:revision>745</cp:revision>
  <cp:lastPrinted>2017-05-23T21:50:13Z</cp:lastPrinted>
  <dcterms:created xsi:type="dcterms:W3CDTF">2009-08-17T04:21:41Z</dcterms:created>
  <dcterms:modified xsi:type="dcterms:W3CDTF">2017-05-23T21:50:40Z</dcterms:modified>
</cp:coreProperties>
</file>