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 id="2147483783" r:id="rId2"/>
  </p:sldMasterIdLst>
  <p:notesMasterIdLst>
    <p:notesMasterId r:id="rId39"/>
  </p:notesMasterIdLst>
  <p:handoutMasterIdLst>
    <p:handoutMasterId r:id="rId40"/>
  </p:handoutMasterIdLst>
  <p:sldIdLst>
    <p:sldId id="580" r:id="rId3"/>
    <p:sldId id="581" r:id="rId4"/>
    <p:sldId id="539" r:id="rId5"/>
    <p:sldId id="535" r:id="rId6"/>
    <p:sldId id="536" r:id="rId7"/>
    <p:sldId id="538" r:id="rId8"/>
    <p:sldId id="537" r:id="rId9"/>
    <p:sldId id="541" r:id="rId10"/>
    <p:sldId id="551" r:id="rId11"/>
    <p:sldId id="549" r:id="rId12"/>
    <p:sldId id="546" r:id="rId13"/>
    <p:sldId id="558" r:id="rId14"/>
    <p:sldId id="559" r:id="rId15"/>
    <p:sldId id="560" r:id="rId16"/>
    <p:sldId id="561" r:id="rId17"/>
    <p:sldId id="542" r:id="rId18"/>
    <p:sldId id="545" r:id="rId19"/>
    <p:sldId id="544" r:id="rId20"/>
    <p:sldId id="570" r:id="rId21"/>
    <p:sldId id="571" r:id="rId22"/>
    <p:sldId id="543" r:id="rId23"/>
    <p:sldId id="572" r:id="rId24"/>
    <p:sldId id="573" r:id="rId25"/>
    <p:sldId id="563" r:id="rId26"/>
    <p:sldId id="564" r:id="rId27"/>
    <p:sldId id="565" r:id="rId28"/>
    <p:sldId id="566" r:id="rId29"/>
    <p:sldId id="567" r:id="rId30"/>
    <p:sldId id="568" r:id="rId31"/>
    <p:sldId id="569" r:id="rId32"/>
    <p:sldId id="574" r:id="rId33"/>
    <p:sldId id="575" r:id="rId34"/>
    <p:sldId id="576" r:id="rId35"/>
    <p:sldId id="577" r:id="rId36"/>
    <p:sldId id="578" r:id="rId37"/>
    <p:sldId id="579" r:id="rId38"/>
  </p:sldIdLst>
  <p:sldSz cx="9144000" cy="6858000" type="screen4x3"/>
  <p:notesSz cx="10234613" cy="7099300"/>
  <p:defaultTextStyle>
    <a:defPPr>
      <a:defRPr lang="en-NZ"/>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9900"/>
    <a:srgbClr val="999999"/>
    <a:srgbClr val="669999"/>
    <a:srgbClr val="FFCC33"/>
    <a:srgbClr val="FFFFCC"/>
    <a:srgbClr val="CCCC66"/>
    <a:srgbClr val="99CCC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5" autoAdjust="0"/>
    <p:restoredTop sz="74403" autoAdjust="0"/>
  </p:normalViewPr>
  <p:slideViewPr>
    <p:cSldViewPr snapToObjects="1">
      <p:cViewPr varScale="1">
        <p:scale>
          <a:sx n="85" d="100"/>
          <a:sy n="85" d="100"/>
        </p:scale>
        <p:origin x="2480" y="64"/>
      </p:cViewPr>
      <p:guideLst>
        <p:guide orient="horz" pos="2160"/>
        <p:guide pos="2880"/>
      </p:guideLst>
    </p:cSldViewPr>
  </p:slideViewPr>
  <p:outlineViewPr>
    <p:cViewPr>
      <p:scale>
        <a:sx n="33" d="100"/>
        <a:sy n="33" d="100"/>
      </p:scale>
      <p:origin x="0" y="2136"/>
    </p:cViewPr>
  </p:outlineViewPr>
  <p:notesTextViewPr>
    <p:cViewPr>
      <p:scale>
        <a:sx n="100" d="100"/>
        <a:sy n="100" d="100"/>
      </p:scale>
      <p:origin x="0" y="0"/>
    </p:cViewPr>
  </p:notesTextViewPr>
  <p:sorterViewPr>
    <p:cViewPr>
      <p:scale>
        <a:sx n="100" d="100"/>
        <a:sy n="100" d="100"/>
      </p:scale>
      <p:origin x="0" y="1068"/>
    </p:cViewPr>
  </p:sorterViewPr>
  <p:notesViewPr>
    <p:cSldViewPr snapToObjects="1">
      <p:cViewPr varScale="1">
        <p:scale>
          <a:sx n="49" d="100"/>
          <a:sy n="49" d="100"/>
        </p:scale>
        <p:origin x="274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435797" cy="355193"/>
          </a:xfrm>
          <a:prstGeom prst="rect">
            <a:avLst/>
          </a:prstGeom>
        </p:spPr>
        <p:txBody>
          <a:bodyPr vert="horz" wrap="square" lIns="94759" tIns="47380" rIns="94759" bIns="47380" numCol="1" anchor="t"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5796427" y="0"/>
            <a:ext cx="4435797" cy="355193"/>
          </a:xfrm>
          <a:prstGeom prst="rect">
            <a:avLst/>
          </a:prstGeom>
        </p:spPr>
        <p:txBody>
          <a:bodyPr vert="horz" wrap="square" lIns="94759" tIns="47380" rIns="94759" bIns="4738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fld id="{B8AF2B4F-A4E1-4F4E-8007-9FAD1D6AC472}" type="datetime1">
              <a:rPr lang="en-NZ"/>
              <a:pPr>
                <a:defRPr/>
              </a:pPr>
              <a:t>24/05/2017</a:t>
            </a:fld>
            <a:endParaRPr lang="en-NZ"/>
          </a:p>
        </p:txBody>
      </p:sp>
      <p:sp>
        <p:nvSpPr>
          <p:cNvPr id="4" name="Footer Placeholder 3"/>
          <p:cNvSpPr>
            <a:spLocks noGrp="1"/>
          </p:cNvSpPr>
          <p:nvPr>
            <p:ph type="ftr" sz="quarter" idx="2"/>
          </p:nvPr>
        </p:nvSpPr>
        <p:spPr>
          <a:xfrm>
            <a:off x="2" y="6742973"/>
            <a:ext cx="4435797" cy="355193"/>
          </a:xfrm>
          <a:prstGeom prst="rect">
            <a:avLst/>
          </a:prstGeom>
        </p:spPr>
        <p:txBody>
          <a:bodyPr vert="horz" wrap="square" lIns="94759" tIns="47380" rIns="94759" bIns="47380" numCol="1" anchor="b"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5796427" y="6742973"/>
            <a:ext cx="4435797" cy="355193"/>
          </a:xfrm>
          <a:prstGeom prst="rect">
            <a:avLst/>
          </a:prstGeom>
        </p:spPr>
        <p:txBody>
          <a:bodyPr vert="horz" wrap="square" lIns="94759" tIns="47380" rIns="94759" bIns="47380" numCol="1" anchor="b" anchorCtr="0" compatLnSpc="1">
            <a:prstTxWarp prst="textNoShape">
              <a:avLst/>
            </a:prstTxWarp>
          </a:bodyPr>
          <a:lstStyle>
            <a:lvl1pPr algn="r">
              <a:defRPr sz="1200">
                <a:latin typeface="Arial" charset="0"/>
                <a:ea typeface="ＭＳ Ｐゴシック" pitchFamily="108" charset="-128"/>
                <a:cs typeface="+mn-cs"/>
              </a:defRPr>
            </a:lvl1pPr>
          </a:lstStyle>
          <a:p>
            <a:pPr>
              <a:defRPr/>
            </a:pPr>
            <a:fld id="{C4A9F739-A86A-4965-B157-E4EF47979895}" type="slidenum">
              <a:rPr lang="en-NZ"/>
              <a:pPr>
                <a:defRPr/>
              </a:pPr>
              <a:t>‹#›</a:t>
            </a:fld>
            <a:endParaRPr lang="en-NZ"/>
          </a:p>
        </p:txBody>
      </p:sp>
    </p:spTree>
    <p:extLst>
      <p:ext uri="{BB962C8B-B14F-4D97-AF65-F5344CB8AC3E}">
        <p14:creationId xmlns:p14="http://schemas.microsoft.com/office/powerpoint/2010/main" val="804761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435797" cy="355193"/>
          </a:xfrm>
          <a:prstGeom prst="rect">
            <a:avLst/>
          </a:prstGeom>
        </p:spPr>
        <p:txBody>
          <a:bodyPr vert="horz" wrap="square" lIns="94759" tIns="47380" rIns="94759" bIns="47380" numCol="1" anchor="t"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5796427" y="0"/>
            <a:ext cx="4435797" cy="355193"/>
          </a:xfrm>
          <a:prstGeom prst="rect">
            <a:avLst/>
          </a:prstGeom>
        </p:spPr>
        <p:txBody>
          <a:bodyPr vert="horz" wrap="square" lIns="94759" tIns="47380" rIns="94759" bIns="4738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fld id="{1A50CD65-62FA-4DEF-850A-35EE18CF1FB0}" type="datetime1">
              <a:rPr lang="en-NZ"/>
              <a:pPr>
                <a:defRPr/>
              </a:pPr>
              <a:t>24/05/2017</a:t>
            </a:fld>
            <a:endParaRPr lang="en-NZ"/>
          </a:p>
        </p:txBody>
      </p:sp>
      <p:sp>
        <p:nvSpPr>
          <p:cNvPr id="4" name="Slide Image Placeholder 3"/>
          <p:cNvSpPr>
            <a:spLocks noGrp="1" noRot="1" noChangeAspect="1"/>
          </p:cNvSpPr>
          <p:nvPr>
            <p:ph type="sldImg" idx="2"/>
          </p:nvPr>
        </p:nvSpPr>
        <p:spPr>
          <a:xfrm>
            <a:off x="3343275" y="531813"/>
            <a:ext cx="3548063" cy="2662237"/>
          </a:xfrm>
          <a:prstGeom prst="rect">
            <a:avLst/>
          </a:prstGeom>
          <a:noFill/>
          <a:ln w="12700">
            <a:solidFill>
              <a:prstClr val="black"/>
            </a:solidFill>
          </a:ln>
        </p:spPr>
        <p:txBody>
          <a:bodyPr vert="horz" wrap="square" lIns="94759" tIns="47380" rIns="94759" bIns="4738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1023462" y="3372622"/>
            <a:ext cx="8187690" cy="3194458"/>
          </a:xfrm>
          <a:prstGeom prst="rect">
            <a:avLst/>
          </a:prstGeom>
        </p:spPr>
        <p:txBody>
          <a:bodyPr vert="horz" wrap="square" lIns="94759" tIns="47380" rIns="94759" bIns="47380" numCol="1" anchor="t" anchorCtr="0" compatLnSpc="1">
            <a:prstTxWarp prst="textNoShape">
              <a:avLst/>
            </a:prstTxWarp>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NZ" noProof="0" smtClean="0"/>
          </a:p>
        </p:txBody>
      </p:sp>
      <p:sp>
        <p:nvSpPr>
          <p:cNvPr id="6" name="Footer Placeholder 5"/>
          <p:cNvSpPr>
            <a:spLocks noGrp="1"/>
          </p:cNvSpPr>
          <p:nvPr>
            <p:ph type="ftr" sz="quarter" idx="4"/>
          </p:nvPr>
        </p:nvSpPr>
        <p:spPr>
          <a:xfrm>
            <a:off x="2" y="6742973"/>
            <a:ext cx="4435797" cy="355193"/>
          </a:xfrm>
          <a:prstGeom prst="rect">
            <a:avLst/>
          </a:prstGeom>
        </p:spPr>
        <p:txBody>
          <a:bodyPr vert="horz" wrap="square" lIns="94759" tIns="47380" rIns="94759" bIns="47380" numCol="1" anchor="b" anchorCtr="0" compatLnSpc="1">
            <a:prstTxWarp prst="textNoShape">
              <a:avLst/>
            </a:prstTxWarp>
          </a:bodyPr>
          <a:lstStyle>
            <a:lvl1pPr>
              <a:defRPr sz="1200">
                <a:latin typeface="Arial"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5796427" y="6742973"/>
            <a:ext cx="4435797" cy="355193"/>
          </a:xfrm>
          <a:prstGeom prst="rect">
            <a:avLst/>
          </a:prstGeom>
        </p:spPr>
        <p:txBody>
          <a:bodyPr vert="horz" wrap="square" lIns="94759" tIns="47380" rIns="94759" bIns="47380" numCol="1" anchor="b" anchorCtr="0" compatLnSpc="1">
            <a:prstTxWarp prst="textNoShape">
              <a:avLst/>
            </a:prstTxWarp>
          </a:bodyPr>
          <a:lstStyle>
            <a:lvl1pPr algn="r">
              <a:defRPr sz="1200">
                <a:latin typeface="Arial" charset="0"/>
                <a:ea typeface="ＭＳ Ｐゴシック" pitchFamily="108" charset="-128"/>
                <a:cs typeface="+mn-cs"/>
              </a:defRPr>
            </a:lvl1pPr>
          </a:lstStyle>
          <a:p>
            <a:pPr>
              <a:defRPr/>
            </a:pPr>
            <a:fld id="{C1626754-2C4A-4E89-8711-2CEF2AC583B6}" type="slidenum">
              <a:rPr lang="en-NZ"/>
              <a:pPr>
                <a:defRPr/>
              </a:pPr>
              <a:t>‹#›</a:t>
            </a:fld>
            <a:endParaRPr lang="en-NZ"/>
          </a:p>
        </p:txBody>
      </p:sp>
    </p:spTree>
    <p:extLst>
      <p:ext uri="{BB962C8B-B14F-4D97-AF65-F5344CB8AC3E}">
        <p14:creationId xmlns:p14="http://schemas.microsoft.com/office/powerpoint/2010/main" val="134313686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pitchFamily="-6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dirty="0" smtClean="0">
              <a:ea typeface="ＭＳ Ｐゴシック"/>
              <a:cs typeface="ＭＳ Ｐゴシック"/>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4020947E-0D38-4D96-B9B8-4DF948C549B9}" type="slidenum">
              <a:rPr lang="en-NZ" smtClean="0">
                <a:latin typeface="Arial" pitchFamily="34" charset="0"/>
                <a:ea typeface="ＭＳ Ｐゴシック"/>
                <a:cs typeface="ＭＳ Ｐゴシック"/>
              </a:rPr>
              <a:pPr/>
              <a:t>1</a:t>
            </a:fld>
            <a:endParaRPr lang="en-NZ"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13251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a:t>In the census, we ask Tokelauans which languages they can have an everyday conversation in.   </a:t>
            </a:r>
            <a:r>
              <a:rPr lang="en-NZ" dirty="0" smtClean="0"/>
              <a:t>88% can converse i</a:t>
            </a:r>
            <a:r>
              <a:rPr lang="en-NZ" dirty="0"/>
              <a:t>n Tokelauan.  </a:t>
            </a:r>
          </a:p>
          <a:p>
            <a:r>
              <a:rPr lang="en-NZ" dirty="0"/>
              <a:t>English was the second most-commonly spoken language - 49 percent then Tuvaluan 11%. </a:t>
            </a:r>
          </a:p>
          <a:p>
            <a:r>
              <a:rPr lang="en-NZ" dirty="0"/>
              <a:t>Half the population (52%) spoke two or more languages in 2016.  </a:t>
            </a:r>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10</a:t>
            </a:fld>
            <a:endParaRPr lang="en-NZ"/>
          </a:p>
        </p:txBody>
      </p:sp>
    </p:spTree>
    <p:extLst>
      <p:ext uri="{BB962C8B-B14F-4D97-AF65-F5344CB8AC3E}">
        <p14:creationId xmlns:p14="http://schemas.microsoft.com/office/powerpoint/2010/main" val="90587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Slide: </a:t>
            </a:r>
          </a:p>
          <a:p>
            <a:r>
              <a:rPr lang="en-NZ" dirty="0" smtClean="0"/>
              <a:t>[graph not translated]</a:t>
            </a:r>
          </a:p>
          <a:p>
            <a:endParaRPr lang="en-NZ" dirty="0" smtClean="0"/>
          </a:p>
          <a:p>
            <a:r>
              <a:rPr lang="en-NZ" dirty="0" smtClean="0"/>
              <a:t>Notes:</a:t>
            </a:r>
          </a:p>
          <a:p>
            <a:pPr defTabSz="473796">
              <a:defRPr/>
            </a:pPr>
            <a:r>
              <a:rPr lang="en-NZ" dirty="0"/>
              <a:t>Religion maintains importance in Tokelau</a:t>
            </a:r>
          </a:p>
          <a:p>
            <a:pPr defTabSz="473796">
              <a:defRPr/>
            </a:pPr>
            <a:r>
              <a:rPr lang="en-NZ" dirty="0"/>
              <a:t>There is a significant difference across the three atolls. Congregational Christian is the major denomination on both Atafu and Fakaofo, with 78% and 63% respectively, while on Nukunonu 82% identified as Roman Catholic.  </a:t>
            </a:r>
          </a:p>
          <a:p>
            <a:endParaRPr lang="en-NZ" dirty="0" smtClean="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11</a:t>
            </a:fld>
            <a:endParaRPr lang="en-NZ"/>
          </a:p>
        </p:txBody>
      </p:sp>
    </p:spTree>
    <p:extLst>
      <p:ext uri="{BB962C8B-B14F-4D97-AF65-F5344CB8AC3E}">
        <p14:creationId xmlns:p14="http://schemas.microsoft.com/office/powerpoint/2010/main" val="364885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a:t>In the 2016 Census, half of all adults reported they smoked regularly.</a:t>
            </a:r>
          </a:p>
          <a:p>
            <a:endParaRPr lang="mi-NZ" dirty="0"/>
          </a:p>
          <a:p>
            <a:pPr defTabSz="473796">
              <a:defRPr/>
            </a:pPr>
            <a:r>
              <a:rPr lang="en-NZ" dirty="0"/>
              <a:t>Atafu had the highest proportion (81%) of those who had EVER smoked regularly. Fakaofo and Nukunonu had much lower rates for people who had ever smoked, 62% of Fakaofo residents, and 60 percent of Nukunonu residents.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12</a:t>
            </a:fld>
            <a:endParaRPr lang="en-NZ"/>
          </a:p>
        </p:txBody>
      </p:sp>
    </p:spTree>
    <p:extLst>
      <p:ext uri="{BB962C8B-B14F-4D97-AF65-F5344CB8AC3E}">
        <p14:creationId xmlns:p14="http://schemas.microsoft.com/office/powerpoint/2010/main" val="1695770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a:t>For a third of Tokelauans (31%), a school qualification was their highest educational qualification in 2016.  (Males 35%, Females 26%) </a:t>
            </a:r>
          </a:p>
          <a:p>
            <a:r>
              <a:rPr lang="en-NZ" dirty="0"/>
              <a:t>Males were more likely to hold a trade certificate </a:t>
            </a:r>
          </a:p>
          <a:p>
            <a:r>
              <a:rPr lang="en-NZ" dirty="0"/>
              <a:t>Females were more likely to have a degree-level qualification (bachelor’s or postgraduate). </a:t>
            </a:r>
          </a:p>
          <a:p>
            <a:r>
              <a:rPr lang="en-NZ" dirty="0"/>
              <a:t>Proportion of females still studying at tertiary level was also higher than for males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13</a:t>
            </a:fld>
            <a:endParaRPr lang="en-NZ"/>
          </a:p>
        </p:txBody>
      </p:sp>
    </p:spTree>
    <p:extLst>
      <p:ext uri="{BB962C8B-B14F-4D97-AF65-F5344CB8AC3E}">
        <p14:creationId xmlns:p14="http://schemas.microsoft.com/office/powerpoint/2010/main" val="50211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smtClean="0"/>
              <a:t>Older people were less likely than younger to have good or very good reading skills in English. </a:t>
            </a:r>
          </a:p>
          <a:p>
            <a:endParaRPr lang="en-NZ" dirty="0" smtClean="0"/>
          </a:p>
          <a:p>
            <a:r>
              <a:rPr lang="en-NZ" dirty="0" smtClean="0"/>
              <a:t>Note decrease in English reading skills from age 55 years.  Overall, 71% reported having good or very good reading skills in English but only 12 percent of people aged 75+ had the same skill level. </a:t>
            </a:r>
          </a:p>
          <a:p>
            <a:endParaRPr lang="en-NZ" dirty="0" smtClean="0"/>
          </a:p>
          <a:p>
            <a:r>
              <a:rPr lang="en-NZ" dirty="0" smtClean="0"/>
              <a:t>In contrast reading skills in Tokelauan were high (between 77 and 94 percent) across all age groups. </a:t>
            </a:r>
          </a:p>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14</a:t>
            </a:fld>
            <a:endParaRPr lang="en-NZ"/>
          </a:p>
        </p:txBody>
      </p:sp>
    </p:spTree>
    <p:extLst>
      <p:ext uri="{BB962C8B-B14F-4D97-AF65-F5344CB8AC3E}">
        <p14:creationId xmlns:p14="http://schemas.microsoft.com/office/powerpoint/2010/main" val="4175021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smtClean="0"/>
              <a:t>Women more likely to be in the professional group than men. (38%  were professionals, compared with 30%</a:t>
            </a:r>
            <a:r>
              <a:rPr lang="en-NZ" baseline="0" dirty="0" smtClean="0"/>
              <a:t> </a:t>
            </a:r>
            <a:r>
              <a:rPr lang="en-NZ" dirty="0" smtClean="0"/>
              <a:t>of men).</a:t>
            </a:r>
          </a:p>
          <a:p>
            <a:r>
              <a:rPr lang="en-NZ" dirty="0" smtClean="0"/>
              <a:t>Men much more likely than women to be technicians and trade workers (20% of men, and 2% of women).</a:t>
            </a:r>
          </a:p>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15</a:t>
            </a:fld>
            <a:endParaRPr lang="en-NZ"/>
          </a:p>
        </p:txBody>
      </p:sp>
    </p:spTree>
    <p:extLst>
      <p:ext uri="{BB962C8B-B14F-4D97-AF65-F5344CB8AC3E}">
        <p14:creationId xmlns:p14="http://schemas.microsoft.com/office/powerpoint/2010/main" val="3837594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Slide: </a:t>
            </a:r>
          </a:p>
          <a:p>
            <a:r>
              <a:rPr lang="en-NZ" dirty="0" smtClean="0"/>
              <a:t>[graph not translated]</a:t>
            </a:r>
          </a:p>
          <a:p>
            <a:endParaRPr lang="en-NZ" dirty="0" smtClean="0"/>
          </a:p>
          <a:p>
            <a:r>
              <a:rPr lang="en-NZ" dirty="0" smtClean="0"/>
              <a:t>Notes:</a:t>
            </a:r>
          </a:p>
          <a:p>
            <a:r>
              <a:rPr lang="en-NZ" dirty="0" smtClean="0"/>
              <a:t>Unpaid work contributes a great deal to the daily running of Tokelauan society. </a:t>
            </a:r>
          </a:p>
          <a:p>
            <a:r>
              <a:rPr lang="en-NZ" dirty="0" smtClean="0"/>
              <a:t>Most usual residents (79%) aged 15+ years were involved in unpaid work in the week before the 2016 Tokelau Census. </a:t>
            </a:r>
          </a:p>
          <a:p>
            <a:endParaRPr lang="en-NZ" dirty="0" smtClean="0"/>
          </a:p>
          <a:p>
            <a:r>
              <a:rPr lang="en-NZ" dirty="0" smtClean="0"/>
              <a:t>Contribution of unpaid work has fallen since 2011.  The biggest decrease was</a:t>
            </a:r>
            <a:r>
              <a:rPr lang="en-NZ" baseline="0" dirty="0" smtClean="0"/>
              <a:t> in </a:t>
            </a:r>
            <a:r>
              <a:rPr lang="en-NZ" dirty="0" smtClean="0"/>
              <a:t>helping with other village activities.</a:t>
            </a:r>
          </a:p>
          <a:p>
            <a:r>
              <a:rPr lang="en-NZ" dirty="0" smtClean="0"/>
              <a:t>The only main increase was in helping family or other relatives </a:t>
            </a:r>
          </a:p>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16</a:t>
            </a:fld>
            <a:endParaRPr lang="en-NZ"/>
          </a:p>
        </p:txBody>
      </p:sp>
    </p:spTree>
    <p:extLst>
      <p:ext uri="{BB962C8B-B14F-4D97-AF65-F5344CB8AC3E}">
        <p14:creationId xmlns:p14="http://schemas.microsoft.com/office/powerpoint/2010/main" val="395411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smtClean="0"/>
              <a:t>Freezers were the most commonly owned items across all three atolls. Telephones and washing machines were also commonly owned items. </a:t>
            </a:r>
          </a:p>
          <a:p>
            <a:endParaRPr lang="en-NZ" dirty="0" smtClean="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17</a:t>
            </a:fld>
            <a:endParaRPr lang="en-NZ"/>
          </a:p>
        </p:txBody>
      </p:sp>
    </p:spTree>
    <p:extLst>
      <p:ext uri="{BB962C8B-B14F-4D97-AF65-F5344CB8AC3E}">
        <p14:creationId xmlns:p14="http://schemas.microsoft.com/office/powerpoint/2010/main" val="157075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smtClean="0"/>
              <a:t>Median income $17,500  </a:t>
            </a:r>
          </a:p>
          <a:p>
            <a:r>
              <a:rPr lang="en-NZ" dirty="0" smtClean="0"/>
              <a:t>Relatively normal distribution of household income in Tokelau, centred on the $15,001-$20,000 bracket. </a:t>
            </a:r>
          </a:p>
          <a:p>
            <a:r>
              <a:rPr lang="en-NZ" dirty="0" smtClean="0"/>
              <a:t>However, there is a higher than expected concentration of households in the highest income bracket; $50,001 or more per annum.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18</a:t>
            </a:fld>
            <a:endParaRPr lang="en-NZ"/>
          </a:p>
        </p:txBody>
      </p:sp>
    </p:spTree>
    <p:extLst>
      <p:ext uri="{BB962C8B-B14F-4D97-AF65-F5344CB8AC3E}">
        <p14:creationId xmlns:p14="http://schemas.microsoft.com/office/powerpoint/2010/main" val="3253309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a:t>Most common type of access to internet was privately purchased internet access. </a:t>
            </a:r>
          </a:p>
          <a:p>
            <a:endParaRPr lang="en-NZ" dirty="0"/>
          </a:p>
          <a:p>
            <a:r>
              <a:rPr lang="en-NZ" dirty="0"/>
              <a:t>On all atolls, at least half of households had access to the internet either through privately purchasing it at their house, through public access, or another type of access. </a:t>
            </a:r>
          </a:p>
          <a:p>
            <a:endParaRPr lang="en-NZ" dirty="0"/>
          </a:p>
          <a:p>
            <a:r>
              <a:rPr lang="en-NZ" dirty="0"/>
              <a:t>Nukunonu had the highest proportion of households (55%) who could access the internet in some way.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19</a:t>
            </a:fld>
            <a:endParaRPr lang="en-NZ"/>
          </a:p>
        </p:txBody>
      </p:sp>
    </p:spTree>
    <p:extLst>
      <p:ext uri="{BB962C8B-B14F-4D97-AF65-F5344CB8AC3E}">
        <p14:creationId xmlns:p14="http://schemas.microsoft.com/office/powerpoint/2010/main" val="405786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2</a:t>
            </a:fld>
            <a:endParaRPr lang="en-NZ" dirty="0"/>
          </a:p>
        </p:txBody>
      </p:sp>
    </p:spTree>
    <p:extLst>
      <p:ext uri="{BB962C8B-B14F-4D97-AF65-F5344CB8AC3E}">
        <p14:creationId xmlns:p14="http://schemas.microsoft.com/office/powerpoint/2010/main" val="1637956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pPr defTabSz="473796">
              <a:defRPr/>
            </a:pPr>
            <a:r>
              <a:rPr lang="en-NZ" dirty="0"/>
              <a:t>Most household rubbish collected by village workers – 99% of all households had at least some rubbish collected.</a:t>
            </a:r>
          </a:p>
          <a:p>
            <a:pPr defTabSz="473796">
              <a:defRPr/>
            </a:pPr>
            <a:endParaRPr lang="mi-NZ" dirty="0"/>
          </a:p>
          <a:p>
            <a:r>
              <a:rPr lang="en-NZ" dirty="0"/>
              <a:t>Fakaofo had the highest proportion of households where all rubbish was collected by village workers (73%). All households in Fakaofo had at least some household rubbish collected. </a:t>
            </a:r>
          </a:p>
          <a:p>
            <a:endParaRPr lang="en-NZ" dirty="0"/>
          </a:p>
          <a:p>
            <a:r>
              <a:rPr lang="en-NZ" dirty="0"/>
              <a:t>Nukunonu had the lowest proportion (48%) of households across the three atolls where all household rubbish was collected.</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20</a:t>
            </a:fld>
            <a:endParaRPr lang="en-NZ"/>
          </a:p>
        </p:txBody>
      </p:sp>
    </p:spTree>
    <p:extLst>
      <p:ext uri="{BB962C8B-B14F-4D97-AF65-F5344CB8AC3E}">
        <p14:creationId xmlns:p14="http://schemas.microsoft.com/office/powerpoint/2010/main" val="1723843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a:t>Burning is the most common method of disposal in all three atolls.  Nukunonu (54%)  Atafu (62%) and Fakaofo (67%).</a:t>
            </a:r>
          </a:p>
          <a:p>
            <a:endParaRPr lang="en-NZ" dirty="0"/>
          </a:p>
          <a:p>
            <a:r>
              <a:rPr lang="en-NZ" dirty="0"/>
              <a:t>For Atafu and Fakaofo the next most common method of disposal was burying.   For Nukunonu the second most common method is disposing of rubbish in gardens or plantations.</a:t>
            </a:r>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21</a:t>
            </a:fld>
            <a:endParaRPr lang="en-NZ"/>
          </a:p>
        </p:txBody>
      </p:sp>
    </p:spTree>
    <p:extLst>
      <p:ext uri="{BB962C8B-B14F-4D97-AF65-F5344CB8AC3E}">
        <p14:creationId xmlns:p14="http://schemas.microsoft.com/office/powerpoint/2010/main" val="3375347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a:t>Much higher proportion of households had a private water tank as their main water source (95 percent) in 2016 compared to 2011 (67 percent) – shows impact of the 2011 drought. </a:t>
            </a:r>
          </a:p>
          <a:p>
            <a:endParaRPr lang="en-NZ" dirty="0"/>
          </a:p>
          <a:p>
            <a:r>
              <a:rPr lang="en-NZ" dirty="0"/>
              <a:t>The proportion of households using a private water tank as their main water source was slightly higher than in 2006 (83%) when there was also no drought. Significant moves have been made over the last few years to increase the capacity of water tanks for private dwellings, which may explain some of the increase in private water tank use.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22</a:t>
            </a:fld>
            <a:endParaRPr lang="en-NZ"/>
          </a:p>
        </p:txBody>
      </p:sp>
    </p:spTree>
    <p:extLst>
      <p:ext uri="{BB962C8B-B14F-4D97-AF65-F5344CB8AC3E}">
        <p14:creationId xmlns:p14="http://schemas.microsoft.com/office/powerpoint/2010/main" val="2849108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a:t>Overall, people reported very high levels of life satisfaction. Almost ¾ of all residents (71%) rated it at 8 or higher; only 2.5% gave a rating of 4 or lower. </a:t>
            </a:r>
          </a:p>
          <a:p>
            <a:endParaRPr lang="en-NZ" dirty="0"/>
          </a:p>
          <a:p>
            <a:r>
              <a:rPr lang="en-NZ" dirty="0"/>
              <a:t>The most-common response was 10 (50%). The next most-common response was 8 (36%). These results indicate that the majority of people were satisfied with their lives in Tokelau. </a:t>
            </a:r>
          </a:p>
          <a:p>
            <a:endParaRPr lang="en-NZ" dirty="0"/>
          </a:p>
          <a:p>
            <a:r>
              <a:rPr lang="en-NZ" dirty="0"/>
              <a:t>All three atolls had a similar distribution of life satisfaction rating.</a:t>
            </a:r>
          </a:p>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23</a:t>
            </a:fld>
            <a:endParaRPr lang="en-NZ"/>
          </a:p>
        </p:txBody>
      </p:sp>
    </p:spTree>
    <p:extLst>
      <p:ext uri="{BB962C8B-B14F-4D97-AF65-F5344CB8AC3E}">
        <p14:creationId xmlns:p14="http://schemas.microsoft.com/office/powerpoint/2010/main" val="687314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a:t>Life satisfaction increases with age.  The 65+ age group had the highest proportion of people who rated their life satisfaction as 10 (65%) . In contrast, for people aged 25-44 years only 43% gave a rating of 10. </a:t>
            </a:r>
          </a:p>
          <a:p>
            <a:r>
              <a:rPr lang="en-NZ" dirty="0"/>
              <a:t>For all age groups similar proportions (all under 5 percent) rated their life satisfaction at 4 or lower.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24</a:t>
            </a:fld>
            <a:endParaRPr lang="en-NZ"/>
          </a:p>
        </p:txBody>
      </p:sp>
    </p:spTree>
    <p:extLst>
      <p:ext uri="{BB962C8B-B14F-4D97-AF65-F5344CB8AC3E}">
        <p14:creationId xmlns:p14="http://schemas.microsoft.com/office/powerpoint/2010/main" val="1457246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pPr defTabSz="473796">
              <a:defRPr/>
            </a:pPr>
            <a:r>
              <a:rPr lang="en-NZ" dirty="0" smtClean="0"/>
              <a:t>For Tokelau, the most-common self-assessment of health rating was ‘good’ (41%). There were very few people who assessed their health as poor (less than 2%)</a:t>
            </a:r>
          </a:p>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25</a:t>
            </a:fld>
            <a:endParaRPr lang="en-NZ"/>
          </a:p>
        </p:txBody>
      </p:sp>
    </p:spTree>
    <p:extLst>
      <p:ext uri="{BB962C8B-B14F-4D97-AF65-F5344CB8AC3E}">
        <p14:creationId xmlns:p14="http://schemas.microsoft.com/office/powerpoint/2010/main" val="1583851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smtClean="0"/>
              <a:t>Strong sense of belonging exists among residents - results were similar to those for life satisfaction. 59% rated their sense of belonging to the community at 10. Only 3% of residents gave a rating below 5.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26</a:t>
            </a:fld>
            <a:endParaRPr lang="en-NZ"/>
          </a:p>
        </p:txBody>
      </p:sp>
    </p:spTree>
    <p:extLst>
      <p:ext uri="{BB962C8B-B14F-4D97-AF65-F5344CB8AC3E}">
        <p14:creationId xmlns:p14="http://schemas.microsoft.com/office/powerpoint/2010/main" val="467181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a:t>Sense of belonging increases with age – slightly higher proportion of older people rated their sense of belonging at 10. </a:t>
            </a:r>
          </a:p>
          <a:p>
            <a:r>
              <a:rPr lang="en-NZ" dirty="0"/>
              <a:t>Ratings of 10 varied from 54% for people aged 25–44 to 65% for those aged 65+ years.</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27</a:t>
            </a:fld>
            <a:endParaRPr lang="en-NZ"/>
          </a:p>
        </p:txBody>
      </p:sp>
    </p:spTree>
    <p:extLst>
      <p:ext uri="{BB962C8B-B14F-4D97-AF65-F5344CB8AC3E}">
        <p14:creationId xmlns:p14="http://schemas.microsoft.com/office/powerpoint/2010/main" val="2276159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smtClean="0"/>
              <a:t>Most residents 15+ years (72% ) had seen their overseas family and/or friends in person in the last 12 months.</a:t>
            </a:r>
          </a:p>
          <a:p>
            <a:endParaRPr lang="mi-NZ" dirty="0" smtClean="0"/>
          </a:p>
          <a:p>
            <a:r>
              <a:rPr lang="en-NZ" dirty="0" smtClean="0"/>
              <a:t>On Nukunonu, 80%  of residents had seen their family/ friends in the last year. This was much higher than the proportion of Atafu residents (63%)  and almost 10 percentage points higher than for Fakaofo residents (73%)</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28</a:t>
            </a:fld>
            <a:endParaRPr lang="en-NZ"/>
          </a:p>
        </p:txBody>
      </p:sp>
    </p:spTree>
    <p:extLst>
      <p:ext uri="{BB962C8B-B14F-4D97-AF65-F5344CB8AC3E}">
        <p14:creationId xmlns:p14="http://schemas.microsoft.com/office/powerpoint/2010/main" val="1369278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smtClean="0"/>
              <a:t>Of those Tokelauans who contacted family and/or friends every day, more used the internet (16%)  than the telephone (8%). </a:t>
            </a:r>
          </a:p>
          <a:p>
            <a:r>
              <a:rPr lang="en-NZ" dirty="0" smtClean="0"/>
              <a:t>However, for people who contacted their overseas family and/or friends less frequently, more used the telephone.</a:t>
            </a:r>
          </a:p>
          <a:p>
            <a:r>
              <a:rPr lang="en-NZ" dirty="0" smtClean="0"/>
              <a:t>More people said they never used the internet to contact their family and/or friends (39%) than those who never used the telephone (16%). </a:t>
            </a:r>
          </a:p>
          <a:p>
            <a:r>
              <a:rPr lang="en-NZ" dirty="0" smtClean="0"/>
              <a:t>The internet seemed to allow more-frequent contact with overseas friends and family, whereas telephone contact was favoured for less-frequent contact.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29</a:t>
            </a:fld>
            <a:endParaRPr lang="en-NZ"/>
          </a:p>
        </p:txBody>
      </p:sp>
    </p:spTree>
    <p:extLst>
      <p:ext uri="{BB962C8B-B14F-4D97-AF65-F5344CB8AC3E}">
        <p14:creationId xmlns:p14="http://schemas.microsoft.com/office/powerpoint/2010/main" val="150190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a:t>
            </a:r>
          </a:p>
          <a:p>
            <a:r>
              <a:rPr lang="en-GB" dirty="0" smtClean="0"/>
              <a:t>[table not translated]</a:t>
            </a:r>
            <a:endParaRPr lang="en-GB" dirty="0"/>
          </a:p>
          <a:p>
            <a:endParaRPr lang="en-GB" dirty="0" smtClean="0"/>
          </a:p>
          <a:p>
            <a:pPr defTabSz="473796">
              <a:defRPr/>
            </a:pPr>
            <a:r>
              <a:rPr lang="en-GB" dirty="0" smtClean="0"/>
              <a:t>Notes:</a:t>
            </a:r>
          </a:p>
          <a:p>
            <a:pPr defTabSz="473796">
              <a:defRPr/>
            </a:pPr>
            <a:r>
              <a:rPr lang="mi-NZ" dirty="0" err="1" smtClean="0"/>
              <a:t>Slight</a:t>
            </a:r>
            <a:r>
              <a:rPr lang="mi-NZ" dirty="0" smtClean="0"/>
              <a:t> </a:t>
            </a:r>
            <a:r>
              <a:rPr lang="mi-NZ" dirty="0" err="1" smtClean="0"/>
              <a:t>increase</a:t>
            </a:r>
            <a:r>
              <a:rPr lang="mi-NZ" dirty="0" smtClean="0"/>
              <a:t> </a:t>
            </a:r>
            <a:r>
              <a:rPr lang="mi-NZ" dirty="0" err="1" smtClean="0"/>
              <a:t>in</a:t>
            </a:r>
            <a:r>
              <a:rPr lang="mi-NZ" dirty="0" smtClean="0"/>
              <a:t> </a:t>
            </a:r>
            <a:r>
              <a:rPr lang="mi-NZ" dirty="0" err="1" smtClean="0"/>
              <a:t>population</a:t>
            </a:r>
            <a:r>
              <a:rPr lang="mi-NZ" dirty="0" smtClean="0"/>
              <a:t> </a:t>
            </a:r>
            <a:r>
              <a:rPr lang="mi-NZ" dirty="0" err="1" smtClean="0"/>
              <a:t>since</a:t>
            </a:r>
            <a:r>
              <a:rPr lang="mi-NZ" dirty="0" smtClean="0"/>
              <a:t> 2011 – 6.2%</a:t>
            </a:r>
            <a:endParaRPr lang="en-NZ" dirty="0" smtClean="0"/>
          </a:p>
          <a:p>
            <a:endParaRPr lang="en-GB" dirty="0" smtClean="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3</a:t>
            </a:fld>
            <a:endParaRPr lang="en-NZ"/>
          </a:p>
        </p:txBody>
      </p:sp>
    </p:spTree>
    <p:extLst>
      <p:ext uri="{BB962C8B-B14F-4D97-AF65-F5344CB8AC3E}">
        <p14:creationId xmlns:p14="http://schemas.microsoft.com/office/powerpoint/2010/main" val="1482684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smtClean="0"/>
              <a:t>More young people used the internet to contact their family and/or friends overseas. </a:t>
            </a:r>
          </a:p>
          <a:p>
            <a:r>
              <a:rPr lang="en-NZ" dirty="0" smtClean="0"/>
              <a:t>The youngest age group showed the biggest difference – 59% used the internet and 37% used the telephone. </a:t>
            </a:r>
          </a:p>
          <a:p>
            <a:r>
              <a:rPr lang="en-NZ" dirty="0" smtClean="0"/>
              <a:t>From age 45 onwards, more likely to use the telephone. </a:t>
            </a:r>
          </a:p>
          <a:p>
            <a:endParaRPr lang="en-NZ" dirty="0" smtClean="0"/>
          </a:p>
          <a:p>
            <a:r>
              <a:rPr lang="en-NZ" dirty="0" smtClean="0"/>
              <a:t>The biggest difference was for the 65+ age group  - only 11% used the internet, but 47%  contacted friends and/or family at least once a week using the telephone.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30</a:t>
            </a:fld>
            <a:endParaRPr lang="en-NZ"/>
          </a:p>
        </p:txBody>
      </p:sp>
    </p:spTree>
    <p:extLst>
      <p:ext uri="{BB962C8B-B14F-4D97-AF65-F5344CB8AC3E}">
        <p14:creationId xmlns:p14="http://schemas.microsoft.com/office/powerpoint/2010/main" val="1614590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r>
              <a:rPr lang="en-NZ" dirty="0" smtClean="0"/>
              <a:t>Notes:</a:t>
            </a:r>
          </a:p>
          <a:p>
            <a:r>
              <a:rPr lang="en-NZ" dirty="0"/>
              <a:t>Small proportion of households (6%) felt they had more than enough money. </a:t>
            </a:r>
          </a:p>
          <a:p>
            <a:r>
              <a:rPr lang="en-NZ" dirty="0"/>
              <a:t>39% considered their yearly income to be ‘only just enough money’ to meet their everyday needs. </a:t>
            </a:r>
          </a:p>
          <a:p>
            <a:r>
              <a:rPr lang="en-NZ" dirty="0"/>
              <a:t>Fakaofo showed a major difference to the other two atolls – 46% of its households had ‘enough’ money to meet their everyday needs, compared with 29% for Atafu and 22% for Nukunonu.  Fakaofo also had a much lower proportion of households (12%) that said they did not have enough money.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31</a:t>
            </a:fld>
            <a:endParaRPr lang="en-NZ"/>
          </a:p>
        </p:txBody>
      </p:sp>
    </p:spTree>
    <p:extLst>
      <p:ext uri="{BB962C8B-B14F-4D97-AF65-F5344CB8AC3E}">
        <p14:creationId xmlns:p14="http://schemas.microsoft.com/office/powerpoint/2010/main" val="2841992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32</a:t>
            </a:fld>
            <a:endParaRPr lang="en-NZ"/>
          </a:p>
        </p:txBody>
      </p:sp>
    </p:spTree>
    <p:extLst>
      <p:ext uri="{BB962C8B-B14F-4D97-AF65-F5344CB8AC3E}">
        <p14:creationId xmlns:p14="http://schemas.microsoft.com/office/powerpoint/2010/main" val="1798246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796">
              <a:defRPr/>
            </a:pPr>
            <a:r>
              <a:rPr lang="mi-NZ" dirty="0" smtClean="0"/>
              <a:t>For </a:t>
            </a:r>
            <a:r>
              <a:rPr lang="mi-NZ" dirty="0" err="1" smtClean="0"/>
              <a:t>all</a:t>
            </a:r>
            <a:r>
              <a:rPr lang="mi-NZ" dirty="0" smtClean="0"/>
              <a:t> </a:t>
            </a:r>
            <a:r>
              <a:rPr lang="mi-NZ" dirty="0" err="1" smtClean="0"/>
              <a:t>information</a:t>
            </a:r>
            <a:r>
              <a:rPr lang="mi-NZ" baseline="0" dirty="0" smtClean="0"/>
              <a:t> </a:t>
            </a:r>
            <a:r>
              <a:rPr lang="mi-NZ" baseline="0" dirty="0" err="1" smtClean="0"/>
              <a:t>go</a:t>
            </a:r>
            <a:r>
              <a:rPr lang="mi-NZ" baseline="0" dirty="0" smtClean="0"/>
              <a:t> to </a:t>
            </a:r>
            <a:r>
              <a:rPr lang="mi-NZ" baseline="0" dirty="0" err="1" smtClean="0"/>
              <a:t>the</a:t>
            </a:r>
            <a:r>
              <a:rPr lang="mi-NZ" baseline="0" dirty="0" smtClean="0"/>
              <a:t> </a:t>
            </a:r>
            <a:r>
              <a:rPr lang="mi-NZ" baseline="0" dirty="0" err="1" smtClean="0"/>
              <a:t>National</a:t>
            </a:r>
            <a:r>
              <a:rPr lang="mi-NZ" baseline="0" dirty="0" smtClean="0"/>
              <a:t> </a:t>
            </a:r>
            <a:r>
              <a:rPr lang="mi-NZ" baseline="0" dirty="0" err="1" smtClean="0"/>
              <a:t>Stats</a:t>
            </a:r>
            <a:r>
              <a:rPr lang="mi-NZ" baseline="0" dirty="0" smtClean="0"/>
              <a:t> Office </a:t>
            </a:r>
            <a:r>
              <a:rPr lang="mi-NZ" baseline="0" dirty="0" err="1" smtClean="0"/>
              <a:t>page</a:t>
            </a:r>
            <a:r>
              <a:rPr lang="mi-NZ" baseline="0" dirty="0" smtClean="0"/>
              <a:t> </a:t>
            </a:r>
            <a:r>
              <a:rPr lang="mi-NZ" baseline="0" dirty="0" err="1" smtClean="0"/>
              <a:t>of</a:t>
            </a:r>
            <a:r>
              <a:rPr lang="mi-NZ" baseline="0" dirty="0" smtClean="0"/>
              <a:t> </a:t>
            </a:r>
            <a:r>
              <a:rPr lang="mi-NZ" baseline="0" dirty="0" err="1" smtClean="0"/>
              <a:t>the</a:t>
            </a:r>
            <a:r>
              <a:rPr lang="mi-NZ" baseline="0" dirty="0" smtClean="0"/>
              <a:t> </a:t>
            </a:r>
            <a:r>
              <a:rPr lang="mi-NZ" baseline="0" dirty="0" err="1" smtClean="0"/>
              <a:t>Tokelau</a:t>
            </a:r>
            <a:r>
              <a:rPr lang="mi-NZ" baseline="0" dirty="0" smtClean="0"/>
              <a:t> </a:t>
            </a:r>
            <a:r>
              <a:rPr lang="mi-NZ" baseline="0" dirty="0" err="1" smtClean="0"/>
              <a:t>Official</a:t>
            </a:r>
            <a:r>
              <a:rPr lang="mi-NZ" baseline="0" dirty="0" smtClean="0"/>
              <a:t> </a:t>
            </a:r>
            <a:r>
              <a:rPr lang="mi-NZ" baseline="0" dirty="0" err="1" smtClean="0"/>
              <a:t>Government</a:t>
            </a:r>
            <a:r>
              <a:rPr lang="mi-NZ" baseline="0" dirty="0" smtClean="0"/>
              <a:t> </a:t>
            </a:r>
            <a:r>
              <a:rPr lang="mi-NZ" baseline="0" dirty="0" err="1" smtClean="0"/>
              <a:t>Website</a:t>
            </a:r>
            <a:r>
              <a:rPr lang="mi-NZ" baseline="0" dirty="0" smtClean="0"/>
              <a:t>  - or </a:t>
            </a:r>
            <a:r>
              <a:rPr lang="mi-NZ" baseline="0" dirty="0" err="1" smtClean="0"/>
              <a:t>access</a:t>
            </a:r>
            <a:r>
              <a:rPr lang="mi-NZ" baseline="0" dirty="0" smtClean="0"/>
              <a:t> </a:t>
            </a:r>
            <a:r>
              <a:rPr lang="mi-NZ" baseline="0" dirty="0" err="1" smtClean="0"/>
              <a:t>the</a:t>
            </a:r>
            <a:r>
              <a:rPr lang="mi-NZ" baseline="0" dirty="0" smtClean="0"/>
              <a:t> </a:t>
            </a:r>
            <a:r>
              <a:rPr lang="mi-NZ" baseline="0" dirty="0" err="1" smtClean="0"/>
              <a:t>pages</a:t>
            </a:r>
            <a:r>
              <a:rPr lang="mi-NZ" baseline="0" dirty="0" smtClean="0"/>
              <a:t> </a:t>
            </a:r>
            <a:r>
              <a:rPr lang="mi-NZ" baseline="0" dirty="0" err="1" smtClean="0"/>
              <a:t>through</a:t>
            </a:r>
            <a:r>
              <a:rPr lang="mi-NZ" baseline="0" dirty="0" smtClean="0"/>
              <a:t> </a:t>
            </a:r>
            <a:r>
              <a:rPr lang="mi-NZ" baseline="0" dirty="0" err="1" smtClean="0"/>
              <a:t>the</a:t>
            </a:r>
            <a:r>
              <a:rPr lang="mi-NZ" baseline="0" dirty="0" smtClean="0"/>
              <a:t> </a:t>
            </a:r>
            <a:r>
              <a:rPr lang="mi-NZ" baseline="0" dirty="0" err="1" smtClean="0"/>
              <a:t>Stats</a:t>
            </a:r>
            <a:r>
              <a:rPr lang="mi-NZ" baseline="0" dirty="0" smtClean="0"/>
              <a:t> NZ </a:t>
            </a:r>
            <a:r>
              <a:rPr lang="mi-NZ" baseline="0" dirty="0" err="1" smtClean="0"/>
              <a:t>website</a:t>
            </a:r>
            <a:r>
              <a:rPr lang="mi-NZ" baseline="0" dirty="0" smtClean="0"/>
              <a:t> (</a:t>
            </a:r>
            <a:r>
              <a:rPr lang="mi-NZ" baseline="0" dirty="0" err="1" smtClean="0"/>
              <a:t>show</a:t>
            </a:r>
            <a:r>
              <a:rPr lang="mi-NZ" baseline="0" dirty="0" smtClean="0"/>
              <a:t> </a:t>
            </a:r>
            <a:r>
              <a:rPr lang="mi-NZ" baseline="0" dirty="0" err="1" smtClean="0"/>
              <a:t>next</a:t>
            </a:r>
            <a:r>
              <a:rPr lang="mi-NZ" baseline="0" dirty="0" smtClean="0"/>
              <a:t> </a:t>
            </a:r>
            <a:r>
              <a:rPr lang="mi-NZ" baseline="0" dirty="0" err="1" smtClean="0"/>
              <a:t>slide</a:t>
            </a:r>
            <a:r>
              <a:rPr lang="mi-NZ" baseline="0" dirty="0" smtClean="0"/>
              <a:t>)</a:t>
            </a:r>
            <a:endParaRPr lang="en-NZ" dirty="0" smtClean="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33</a:t>
            </a:fld>
            <a:endParaRPr lang="en-NZ"/>
          </a:p>
        </p:txBody>
      </p:sp>
    </p:spTree>
    <p:extLst>
      <p:ext uri="{BB962C8B-B14F-4D97-AF65-F5344CB8AC3E}">
        <p14:creationId xmlns:p14="http://schemas.microsoft.com/office/powerpoint/2010/main" val="3296345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34</a:t>
            </a:fld>
            <a:endParaRPr lang="en-NZ"/>
          </a:p>
        </p:txBody>
      </p:sp>
    </p:spTree>
    <p:extLst>
      <p:ext uri="{BB962C8B-B14F-4D97-AF65-F5344CB8AC3E}">
        <p14:creationId xmlns:p14="http://schemas.microsoft.com/office/powerpoint/2010/main" val="295558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796">
              <a:defRPr/>
            </a:pPr>
            <a:r>
              <a:rPr lang="mi-NZ" dirty="0" err="1" smtClean="0"/>
              <a:t>You</a:t>
            </a:r>
            <a:r>
              <a:rPr lang="mi-NZ" dirty="0" smtClean="0"/>
              <a:t> </a:t>
            </a:r>
            <a:r>
              <a:rPr lang="mi-NZ" dirty="0" err="1" smtClean="0"/>
              <a:t>can</a:t>
            </a:r>
            <a:r>
              <a:rPr lang="mi-NZ" dirty="0" smtClean="0"/>
              <a:t> </a:t>
            </a:r>
            <a:r>
              <a:rPr lang="mi-NZ" dirty="0" err="1" smtClean="0"/>
              <a:t>access</a:t>
            </a:r>
            <a:r>
              <a:rPr lang="mi-NZ" dirty="0" smtClean="0"/>
              <a:t> </a:t>
            </a:r>
            <a:r>
              <a:rPr lang="mi-NZ" dirty="0" err="1" smtClean="0"/>
              <a:t>the</a:t>
            </a:r>
            <a:r>
              <a:rPr lang="mi-NZ" dirty="0" smtClean="0"/>
              <a:t> </a:t>
            </a:r>
            <a:r>
              <a:rPr lang="mi-NZ" dirty="0" err="1" smtClean="0"/>
              <a:t>information</a:t>
            </a:r>
            <a:r>
              <a:rPr lang="mi-NZ" dirty="0" smtClean="0"/>
              <a:t> </a:t>
            </a:r>
            <a:r>
              <a:rPr lang="mi-NZ" dirty="0" err="1" smtClean="0"/>
              <a:t>from</a:t>
            </a:r>
            <a:r>
              <a:rPr lang="mi-NZ" dirty="0" smtClean="0"/>
              <a:t> </a:t>
            </a:r>
            <a:r>
              <a:rPr lang="mi-NZ" dirty="0" err="1" smtClean="0"/>
              <a:t>the</a:t>
            </a:r>
            <a:r>
              <a:rPr lang="mi-NZ" dirty="0" smtClean="0"/>
              <a:t> 2016 </a:t>
            </a:r>
            <a:r>
              <a:rPr lang="mi-NZ" dirty="0" err="1" smtClean="0"/>
              <a:t>Census</a:t>
            </a:r>
            <a:r>
              <a:rPr lang="mi-NZ" dirty="0" smtClean="0"/>
              <a:t> </a:t>
            </a:r>
            <a:r>
              <a:rPr lang="mi-NZ" dirty="0" err="1" smtClean="0"/>
              <a:t>via</a:t>
            </a:r>
            <a:r>
              <a:rPr lang="mi-NZ" dirty="0" smtClean="0"/>
              <a:t> </a:t>
            </a:r>
            <a:r>
              <a:rPr lang="mi-NZ" dirty="0" err="1" smtClean="0"/>
              <a:t>the</a:t>
            </a:r>
            <a:r>
              <a:rPr lang="mi-NZ" dirty="0" smtClean="0"/>
              <a:t> </a:t>
            </a:r>
            <a:r>
              <a:rPr lang="mi-NZ" dirty="0" err="1" smtClean="0"/>
              <a:t>Stats</a:t>
            </a:r>
            <a:r>
              <a:rPr lang="mi-NZ" baseline="0" dirty="0" smtClean="0"/>
              <a:t> NZ </a:t>
            </a:r>
            <a:r>
              <a:rPr lang="mi-NZ" baseline="0" dirty="0" err="1" smtClean="0"/>
              <a:t>website</a:t>
            </a:r>
            <a:r>
              <a:rPr lang="mi-NZ" baseline="0" dirty="0" smtClean="0"/>
              <a:t> – </a:t>
            </a:r>
            <a:r>
              <a:rPr lang="mi-NZ" baseline="0" dirty="0" err="1" smtClean="0"/>
              <a:t>each</a:t>
            </a:r>
            <a:r>
              <a:rPr lang="mi-NZ" baseline="0" dirty="0" smtClean="0"/>
              <a:t> </a:t>
            </a:r>
            <a:r>
              <a:rPr lang="mi-NZ" baseline="0" dirty="0" err="1" smtClean="0"/>
              <a:t>link</a:t>
            </a:r>
            <a:r>
              <a:rPr lang="mi-NZ" baseline="0" dirty="0" smtClean="0"/>
              <a:t> </a:t>
            </a:r>
            <a:r>
              <a:rPr lang="mi-NZ" baseline="0" dirty="0" err="1" smtClean="0"/>
              <a:t>will</a:t>
            </a:r>
            <a:r>
              <a:rPr lang="mi-NZ" baseline="0" dirty="0" smtClean="0"/>
              <a:t> take </a:t>
            </a:r>
            <a:r>
              <a:rPr lang="mi-NZ" baseline="0" dirty="0" err="1" smtClean="0"/>
              <a:t>you</a:t>
            </a:r>
            <a:r>
              <a:rPr lang="mi-NZ" baseline="0" dirty="0" smtClean="0"/>
              <a:t> </a:t>
            </a:r>
            <a:r>
              <a:rPr lang="mi-NZ" baseline="0" dirty="0" err="1" smtClean="0"/>
              <a:t>through</a:t>
            </a:r>
            <a:r>
              <a:rPr lang="mi-NZ" baseline="0" dirty="0" smtClean="0"/>
              <a:t> to </a:t>
            </a:r>
            <a:r>
              <a:rPr lang="mi-NZ" baseline="0" dirty="0" err="1" smtClean="0"/>
              <a:t>the</a:t>
            </a:r>
            <a:r>
              <a:rPr lang="mi-NZ" baseline="0" dirty="0" smtClean="0"/>
              <a:t> </a:t>
            </a:r>
            <a:r>
              <a:rPr lang="mi-NZ" baseline="0" dirty="0" err="1" smtClean="0"/>
              <a:t>relevant</a:t>
            </a:r>
            <a:r>
              <a:rPr lang="mi-NZ" baseline="0" dirty="0" smtClean="0"/>
              <a:t> </a:t>
            </a:r>
            <a:r>
              <a:rPr lang="mi-NZ" baseline="0" dirty="0" err="1" smtClean="0"/>
              <a:t>page</a:t>
            </a:r>
            <a:r>
              <a:rPr lang="mi-NZ" baseline="0" dirty="0" smtClean="0"/>
              <a:t> </a:t>
            </a:r>
            <a:r>
              <a:rPr lang="mi-NZ" baseline="0" dirty="0" err="1" smtClean="0"/>
              <a:t>on</a:t>
            </a:r>
            <a:r>
              <a:rPr lang="mi-NZ" baseline="0" dirty="0" smtClean="0"/>
              <a:t> </a:t>
            </a:r>
            <a:r>
              <a:rPr lang="mi-NZ" baseline="0" dirty="0" err="1" smtClean="0"/>
              <a:t>the</a:t>
            </a:r>
            <a:r>
              <a:rPr lang="mi-NZ" baseline="0" dirty="0" smtClean="0"/>
              <a:t> </a:t>
            </a:r>
            <a:r>
              <a:rPr lang="mi-NZ" baseline="0" dirty="0" err="1" smtClean="0"/>
              <a:t>Tokelau</a:t>
            </a:r>
            <a:r>
              <a:rPr lang="mi-NZ" baseline="0" dirty="0" smtClean="0"/>
              <a:t> </a:t>
            </a:r>
            <a:r>
              <a:rPr lang="mi-NZ" baseline="0" dirty="0" err="1" smtClean="0"/>
              <a:t>website</a:t>
            </a:r>
            <a:r>
              <a:rPr lang="mi-NZ" baseline="0" dirty="0" smtClean="0"/>
              <a:t>  (</a:t>
            </a:r>
            <a:r>
              <a:rPr lang="mi-NZ" baseline="0" dirty="0" err="1" smtClean="0"/>
              <a:t>show</a:t>
            </a:r>
            <a:r>
              <a:rPr lang="mi-NZ" baseline="0" dirty="0" smtClean="0"/>
              <a:t> </a:t>
            </a:r>
            <a:r>
              <a:rPr lang="mi-NZ" baseline="0" dirty="0" err="1" smtClean="0"/>
              <a:t>next</a:t>
            </a:r>
            <a:r>
              <a:rPr lang="mi-NZ" baseline="0" dirty="0" smtClean="0"/>
              <a:t> </a:t>
            </a:r>
            <a:r>
              <a:rPr lang="mi-NZ" baseline="0" dirty="0" err="1" smtClean="0"/>
              <a:t>slide</a:t>
            </a:r>
            <a:r>
              <a:rPr lang="mi-NZ" baseline="0" dirty="0" smtClean="0"/>
              <a:t>).</a:t>
            </a:r>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35</a:t>
            </a:fld>
            <a:endParaRPr lang="en-NZ"/>
          </a:p>
        </p:txBody>
      </p:sp>
    </p:spTree>
    <p:extLst>
      <p:ext uri="{BB962C8B-B14F-4D97-AF65-F5344CB8AC3E}">
        <p14:creationId xmlns:p14="http://schemas.microsoft.com/office/powerpoint/2010/main" val="3570251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36</a:t>
            </a:fld>
            <a:endParaRPr lang="en-NZ"/>
          </a:p>
        </p:txBody>
      </p:sp>
    </p:spTree>
    <p:extLst>
      <p:ext uri="{BB962C8B-B14F-4D97-AF65-F5344CB8AC3E}">
        <p14:creationId xmlns:p14="http://schemas.microsoft.com/office/powerpoint/2010/main" val="1090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dirty="0" smtClean="0"/>
              <a:t>Slide: </a:t>
            </a:r>
          </a:p>
          <a:p>
            <a:r>
              <a:rPr lang="en-NZ" dirty="0" smtClean="0"/>
              <a:t>[graph not translated]</a:t>
            </a:r>
          </a:p>
          <a:p>
            <a:endParaRPr lang="en-NZ" dirty="0" smtClean="0"/>
          </a:p>
          <a:p>
            <a:r>
              <a:rPr lang="en-NZ" dirty="0" smtClean="0"/>
              <a:t>Notes:</a:t>
            </a:r>
          </a:p>
          <a:p>
            <a:r>
              <a:rPr lang="en-NZ" dirty="0"/>
              <a:t>The figure widens at the base, showing that Tokelau has a youthful population.</a:t>
            </a:r>
          </a:p>
          <a:p>
            <a:endParaRPr lang="en-NZ" dirty="0"/>
          </a:p>
          <a:p>
            <a:r>
              <a:rPr lang="en-NZ" dirty="0"/>
              <a:t>The shape starts to narrow from the 35–39 age group, with fewer people in these older age groups. </a:t>
            </a:r>
          </a:p>
          <a:p>
            <a:endParaRPr lang="en-NZ" dirty="0"/>
          </a:p>
          <a:p>
            <a:r>
              <a:rPr lang="en-NZ" dirty="0"/>
              <a:t>It becomes particularly narrow for the 65+ age groups, with only 12% of the population being 65+. </a:t>
            </a:r>
          </a:p>
          <a:p>
            <a:endParaRPr lang="en-NZ" dirty="0"/>
          </a:p>
          <a:p>
            <a:r>
              <a:rPr lang="en-NZ" dirty="0"/>
              <a:t>The median age for the usually resident population present in Tokelau on census night was 25 years. In 2006 the median age was 22 years and in 2011 it was 24 years. </a:t>
            </a:r>
          </a:p>
          <a:p>
            <a:endParaRPr lang="en-NZ" dirty="0"/>
          </a:p>
          <a:p>
            <a:r>
              <a:rPr lang="en-NZ" dirty="0"/>
              <a:t>In 2016, the median age for males was 23 years and 27 years for females</a:t>
            </a:r>
          </a:p>
          <a:p>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4</a:t>
            </a:fld>
            <a:endParaRPr lang="en-NZ"/>
          </a:p>
        </p:txBody>
      </p:sp>
    </p:spTree>
    <p:extLst>
      <p:ext uri="{BB962C8B-B14F-4D97-AF65-F5344CB8AC3E}">
        <p14:creationId xmlns:p14="http://schemas.microsoft.com/office/powerpoint/2010/main" val="335674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Slide: </a:t>
            </a:r>
          </a:p>
          <a:p>
            <a:r>
              <a:rPr lang="en-NZ" dirty="0" smtClean="0"/>
              <a:t>[graph not translated]</a:t>
            </a:r>
          </a:p>
          <a:p>
            <a:endParaRPr lang="en-NZ" dirty="0" smtClean="0"/>
          </a:p>
          <a:p>
            <a:endParaRPr lang="en-NZ" dirty="0" smtClean="0"/>
          </a:p>
          <a:p>
            <a:r>
              <a:rPr lang="en-NZ" dirty="0" smtClean="0"/>
              <a:t>Notes:</a:t>
            </a:r>
          </a:p>
          <a:p>
            <a:pPr defTabSz="473796">
              <a:defRPr/>
            </a:pPr>
            <a:r>
              <a:rPr lang="en-NZ" dirty="0"/>
              <a:t>One fifth of the population were away on census night</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5</a:t>
            </a:fld>
            <a:endParaRPr lang="en-NZ"/>
          </a:p>
        </p:txBody>
      </p:sp>
    </p:spTree>
    <p:extLst>
      <p:ext uri="{BB962C8B-B14F-4D97-AF65-F5344CB8AC3E}">
        <p14:creationId xmlns:p14="http://schemas.microsoft.com/office/powerpoint/2010/main" val="388899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endParaRPr lang="en-NZ" dirty="0" smtClean="0"/>
          </a:p>
          <a:p>
            <a:r>
              <a:rPr lang="en-NZ" dirty="0" smtClean="0"/>
              <a:t>Notes:</a:t>
            </a:r>
          </a:p>
          <a:p>
            <a:r>
              <a:rPr lang="en-NZ" dirty="0"/>
              <a:t>The  most common reason for absence was for schooling or education (35.0 percent). Up from 2011, </a:t>
            </a:r>
            <a:r>
              <a:rPr lang="en-NZ" dirty="0" err="1"/>
              <a:t>whe</a:t>
            </a:r>
            <a:r>
              <a:rPr lang="en-NZ" dirty="0"/>
              <a:t> n26.1 percent of absentees were away for education. </a:t>
            </a:r>
          </a:p>
          <a:p>
            <a:r>
              <a:rPr lang="en-NZ" dirty="0"/>
              <a:t>Being away on holiday overseas (14.6 percent), and being a private medical patient (12.2 percent) were the next most-common reasons for absence. </a:t>
            </a:r>
          </a:p>
          <a:p>
            <a:pPr defTabSz="473796">
              <a:defRPr/>
            </a:pPr>
            <a:r>
              <a:rPr lang="en-NZ" dirty="0"/>
              <a:t>‘Other’ reasons – includes family commitments, accompanying family on a medical referral, or who are overseas studying. Some people were overseas to attend a funeral.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6</a:t>
            </a:fld>
            <a:endParaRPr lang="en-NZ"/>
          </a:p>
        </p:txBody>
      </p:sp>
    </p:spTree>
    <p:extLst>
      <p:ext uri="{BB962C8B-B14F-4D97-AF65-F5344CB8AC3E}">
        <p14:creationId xmlns:p14="http://schemas.microsoft.com/office/powerpoint/2010/main" val="329685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endParaRPr lang="en-NZ" dirty="0" smtClean="0"/>
          </a:p>
          <a:p>
            <a:r>
              <a:rPr lang="en-NZ" dirty="0" smtClean="0"/>
              <a:t>Notes:</a:t>
            </a:r>
          </a:p>
          <a:p>
            <a:pPr defTabSz="473796">
              <a:defRPr/>
            </a:pPr>
            <a:r>
              <a:rPr lang="en-NZ" dirty="0"/>
              <a:t>In 2016, just over half the usual residents (55%) were born in Tokelau.  </a:t>
            </a:r>
          </a:p>
          <a:p>
            <a:pPr defTabSz="473796">
              <a:defRPr/>
            </a:pPr>
            <a:endParaRPr lang="en-NZ" dirty="0"/>
          </a:p>
          <a:p>
            <a:pPr defTabSz="473796">
              <a:defRPr/>
            </a:pPr>
            <a:r>
              <a:rPr lang="en-NZ" dirty="0"/>
              <a:t>In addition to the high number of people born overseas, a majority (59%) of Tokelau’s population had lived overseas for at least six months (see graph).   </a:t>
            </a:r>
            <a:endParaRPr lang="en-NZ" dirty="0" smtClean="0"/>
          </a:p>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7</a:t>
            </a:fld>
            <a:endParaRPr lang="en-NZ"/>
          </a:p>
        </p:txBody>
      </p:sp>
    </p:spTree>
    <p:extLst>
      <p:ext uri="{BB962C8B-B14F-4D97-AF65-F5344CB8AC3E}">
        <p14:creationId xmlns:p14="http://schemas.microsoft.com/office/powerpoint/2010/main" val="295562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endParaRPr lang="en-NZ" dirty="0" smtClean="0"/>
          </a:p>
          <a:p>
            <a:r>
              <a:rPr lang="en-NZ" dirty="0" smtClean="0"/>
              <a:t>Notes:</a:t>
            </a:r>
          </a:p>
          <a:p>
            <a:r>
              <a:rPr lang="en-NZ" dirty="0"/>
              <a:t>Overall the age-sex distributions in 2011 and 2016 are relatively similar. The shapes both have broad bases then narrow from age 30 years.   </a:t>
            </a:r>
          </a:p>
          <a:p>
            <a:r>
              <a:rPr lang="en-NZ" dirty="0"/>
              <a:t>5–9-year-olds increased between the 2011 and 2016 Censuses, particularly for males. 10–14-year-olds fell. </a:t>
            </a:r>
          </a:p>
          <a:p>
            <a:r>
              <a:rPr lang="en-NZ" dirty="0"/>
              <a:t>For the 25–29 and 30–34-year age groups, the shape widens in 2016. </a:t>
            </a:r>
          </a:p>
          <a:p>
            <a:endParaRPr lang="en-NZ" dirty="0"/>
          </a:p>
          <a:p>
            <a:r>
              <a:rPr lang="en-NZ" dirty="0"/>
              <a:t>The changes could be due to many factors – </a:t>
            </a:r>
            <a:r>
              <a:rPr lang="en-NZ" dirty="0" err="1"/>
              <a:t>eg</a:t>
            </a:r>
            <a:r>
              <a:rPr lang="en-NZ" dirty="0"/>
              <a:t>  birth rate mainly responsible for change in the 0–4 age group, whereas migration is likely to be the main reason behind changes in the middle age groups (25–59 years). </a:t>
            </a:r>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8</a:t>
            </a:fld>
            <a:endParaRPr lang="en-NZ"/>
          </a:p>
        </p:txBody>
      </p:sp>
    </p:spTree>
    <p:extLst>
      <p:ext uri="{BB962C8B-B14F-4D97-AF65-F5344CB8AC3E}">
        <p14:creationId xmlns:p14="http://schemas.microsoft.com/office/powerpoint/2010/main" val="998604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Slide: </a:t>
            </a:r>
          </a:p>
          <a:p>
            <a:r>
              <a:rPr lang="en-NZ" dirty="0" smtClean="0"/>
              <a:t>[graph not translated]</a:t>
            </a:r>
          </a:p>
          <a:p>
            <a:endParaRPr lang="en-NZ" dirty="0" smtClean="0"/>
          </a:p>
          <a:p>
            <a:endParaRPr lang="en-NZ" dirty="0" smtClean="0"/>
          </a:p>
          <a:p>
            <a:r>
              <a:rPr lang="en-NZ" dirty="0" smtClean="0"/>
              <a:t>Notes:</a:t>
            </a:r>
          </a:p>
          <a:p>
            <a:r>
              <a:rPr lang="en-NZ" dirty="0"/>
              <a:t>Older age groups more likely to identify as full-Tokelauan ethnicity. Younger age groups higher proportions identifying as either part-Tokelauan or other ethnicities. </a:t>
            </a:r>
          </a:p>
          <a:p>
            <a:endParaRPr lang="en-NZ" dirty="0"/>
          </a:p>
          <a:p>
            <a:r>
              <a:rPr lang="en-NZ" dirty="0"/>
              <a:t>While the proportion of each group identifying as full-Tokelauan generally increases from the youngest to the oldest age group, people aged 30–39 years had the lowest proportion of full-Tokelauans (50%). </a:t>
            </a:r>
          </a:p>
          <a:p>
            <a:endParaRPr lang="en-NZ" dirty="0"/>
          </a:p>
        </p:txBody>
      </p:sp>
      <p:sp>
        <p:nvSpPr>
          <p:cNvPr id="4" name="Slide Number Placeholder 3"/>
          <p:cNvSpPr>
            <a:spLocks noGrp="1"/>
          </p:cNvSpPr>
          <p:nvPr>
            <p:ph type="sldNum" sz="quarter" idx="10"/>
          </p:nvPr>
        </p:nvSpPr>
        <p:spPr/>
        <p:txBody>
          <a:bodyPr/>
          <a:lstStyle/>
          <a:p>
            <a:pPr>
              <a:defRPr/>
            </a:pPr>
            <a:fld id="{C1626754-2C4A-4E89-8711-2CEF2AC583B6}" type="slidenum">
              <a:rPr lang="en-NZ" smtClean="0"/>
              <a:pPr>
                <a:defRPr/>
              </a:pPr>
              <a:t>9</a:t>
            </a:fld>
            <a:endParaRPr lang="en-NZ"/>
          </a:p>
        </p:txBody>
      </p:sp>
    </p:spTree>
    <p:extLst>
      <p:ext uri="{BB962C8B-B14F-4D97-AF65-F5344CB8AC3E}">
        <p14:creationId xmlns:p14="http://schemas.microsoft.com/office/powerpoint/2010/main" val="374612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62276"/>
            <a:ext cx="7772400" cy="609600"/>
          </a:xfrm>
          <a:prstGeom prst="rect">
            <a:avLst/>
          </a:prstGeom>
        </p:spPr>
        <p:txBody>
          <a:bodyPr/>
          <a:lstStyle>
            <a:lvl1pPr>
              <a:defRPr sz="3600" baseline="0">
                <a:solidFill>
                  <a:srgbClr val="346666"/>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14752"/>
            <a:ext cx="7772400" cy="1905000"/>
          </a:xfrm>
          <a:prstGeom prst="rect">
            <a:avLst/>
          </a:prstGeom>
        </p:spPr>
        <p:txBody>
          <a:bodyPr/>
          <a:lstStyle>
            <a:lvl1pPr marL="0" indent="0" algn="ctr">
              <a:buSzPct val="100000"/>
              <a:buFontTx/>
              <a:buNone/>
              <a:defRPr i="1">
                <a:solidFill>
                  <a:schemeClr val="bg1"/>
                </a:solidFill>
                <a:latin typeface="Arial"/>
                <a:cs typeface="Arial"/>
              </a:defRPr>
            </a:lvl1pPr>
            <a:lvl2pPr marL="457200" indent="0" algn="l">
              <a:buFont typeface="Arial"/>
              <a:buChar char="•"/>
              <a:defRPr>
                <a:solidFill>
                  <a:srgbClr val="000000"/>
                </a:solidFill>
                <a:latin typeface="Arial"/>
                <a:cs typeface="Arial"/>
              </a:defRPr>
            </a:lvl2pPr>
            <a:lvl3pPr marL="914400" indent="0" algn="l">
              <a:buFont typeface="Lucida Grande"/>
              <a:buChar char="–"/>
              <a:defRPr baseline="0">
                <a:solidFill>
                  <a:srgbClr val="000000"/>
                </a:solidFill>
                <a:latin typeface="Arial"/>
                <a:cs typeface="Arial"/>
              </a:defRPr>
            </a:lvl3pPr>
            <a:lvl4pPr marL="1371600" indent="0" algn="l">
              <a:buFont typeface="Lucida Grande"/>
              <a:buChar char="»"/>
              <a:defRPr baseline="0">
                <a:solidFill>
                  <a:srgbClr val="000000"/>
                </a:solidFill>
                <a:latin typeface="Arial"/>
                <a:cs typeface="Arial"/>
              </a:defRPr>
            </a:lvl4pPr>
            <a:lvl5pPr marL="1828800" indent="0" algn="l">
              <a:buFont typeface="Arial"/>
              <a:buChar char="•"/>
              <a:defRPr sz="1600" baseline="0">
                <a:solidFill>
                  <a:srgbClr val="000000"/>
                </a:solidFill>
                <a:latin typeface="Arial"/>
                <a:cs typeface="Aria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3124200" y="6158753"/>
            <a:ext cx="2895600" cy="242047"/>
          </a:xfrm>
          <a:prstGeom prst="rect">
            <a:avLst/>
          </a:prstGeom>
        </p:spPr>
        <p:txBody>
          <a:bodyPr/>
          <a:lstStyle>
            <a:lvl1pPr>
              <a:defRPr/>
            </a:lvl1pPr>
          </a:lstStyle>
          <a:p>
            <a:pPr>
              <a:defRPr/>
            </a:pPr>
            <a:r>
              <a:rPr lang="en-NZ" altLang="en-US"/>
              <a:t>TOPSS presentation to the Social Portfolio 11 May 2011</a:t>
            </a: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C79A95F2-D10D-41AC-8D69-37FA06E6E310}"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NZ" dirty="0"/>
          </a:p>
        </p:txBody>
      </p:sp>
      <p:sp>
        <p:nvSpPr>
          <p:cNvPr id="3" name="Content Placeholder 2"/>
          <p:cNvSpPr>
            <a:spLocks noGrp="1"/>
          </p:cNvSpPr>
          <p:nvPr>
            <p:ph idx="1"/>
          </p:nvPr>
        </p:nvSpPr>
        <p:spPr>
          <a:xfrm>
            <a:off x="3575050" y="273050"/>
            <a:ext cx="5111750" cy="5853113"/>
          </a:xfrm>
        </p:spPr>
        <p:txBody>
          <a:bodyPr/>
          <a:lstStyle>
            <a:lvl1pPr>
              <a:defRPr sz="2800" baseline="0"/>
            </a:lvl1pPr>
            <a:lvl2pPr>
              <a:defRPr sz="2400" baseline="0"/>
            </a:lvl2pPr>
            <a:lvl3pPr>
              <a:defRPr sz="2000" baseline="0"/>
            </a:lvl3pPr>
            <a:lvl4pPr>
              <a:defRPr sz="1800" baseline="0"/>
            </a:lvl4pPr>
            <a:lvl5pPr>
              <a:defRPr sz="16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158753"/>
            <a:ext cx="2895600" cy="242047"/>
          </a:xfrm>
          <a:prstGeom prst="rect">
            <a:avLst/>
          </a:prstGeom>
        </p:spPr>
        <p:txBody>
          <a:bodyPr/>
          <a:lstStyle>
            <a:lvl1pPr>
              <a:defRPr/>
            </a:lvl1pPr>
          </a:lstStyle>
          <a:p>
            <a:pPr>
              <a:defRPr/>
            </a:pPr>
            <a:r>
              <a:rPr lang="en-NZ" altLang="en-US"/>
              <a:t>TOPSS presentation to the Social Portfolio 11 May 2011</a:t>
            </a: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D649D6A1-4C8A-4947-87BE-FD1799B129BF}"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158753"/>
            <a:ext cx="2895600" cy="242047"/>
          </a:xfrm>
          <a:prstGeom prst="rect">
            <a:avLst/>
          </a:prstGeom>
        </p:spPr>
        <p:txBody>
          <a:bodyPr/>
          <a:lstStyle>
            <a:lvl1pPr>
              <a:defRPr/>
            </a:lvl1pPr>
          </a:lstStyle>
          <a:p>
            <a:pPr>
              <a:defRPr/>
            </a:pPr>
            <a:r>
              <a:rPr lang="en-NZ" altLang="en-US"/>
              <a:t>TOPSS presentation to the Social Portfolio 11 May 2011</a:t>
            </a: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2D3C17D5-64E4-447E-9B08-ED33927AB568}"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2400" cy="8382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quarter" idx="2"/>
          </p:nvPr>
        </p:nvSpPr>
        <p:spPr>
          <a:xfrm>
            <a:off x="4648200" y="2057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Content Placeholder 4"/>
          <p:cNvSpPr>
            <a:spLocks noGrp="1"/>
          </p:cNvSpPr>
          <p:nvPr>
            <p:ph sz="quarter" idx="3"/>
          </p:nvPr>
        </p:nvSpPr>
        <p:spPr>
          <a:xfrm>
            <a:off x="4648200" y="4191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Date Placeholder 5"/>
          <p:cNvSpPr>
            <a:spLocks noGrp="1"/>
          </p:cNvSpPr>
          <p:nvPr>
            <p:ph type="dt" sz="half" idx="10"/>
          </p:nvPr>
        </p:nvSpPr>
        <p:spPr>
          <a:xfrm>
            <a:off x="685800" y="6324600"/>
            <a:ext cx="1905000" cy="457200"/>
          </a:xfrm>
        </p:spPr>
        <p:txBody>
          <a:bodyPr/>
          <a:lstStyle>
            <a:lvl1pPr>
              <a:defRPr/>
            </a:lvl1pPr>
          </a:lstStyle>
          <a:p>
            <a:endParaRPr lang="en-US" altLang="en-US" dirty="0"/>
          </a:p>
        </p:txBody>
      </p:sp>
      <p:sp>
        <p:nvSpPr>
          <p:cNvPr id="7" name="Footer Placeholder 6"/>
          <p:cNvSpPr>
            <a:spLocks noGrp="1"/>
          </p:cNvSpPr>
          <p:nvPr>
            <p:ph type="ftr" sz="quarter" idx="11"/>
          </p:nvPr>
        </p:nvSpPr>
        <p:spPr>
          <a:xfrm>
            <a:off x="3124200" y="6324600"/>
            <a:ext cx="2895600" cy="457200"/>
          </a:xfrm>
          <a:prstGeom prst="rect">
            <a:avLst/>
          </a:prstGeom>
        </p:spPr>
        <p:txBody>
          <a:bodyPr/>
          <a:lstStyle>
            <a:lvl1pPr>
              <a:defRPr/>
            </a:lvl1pPr>
          </a:lstStyle>
          <a:p>
            <a:endParaRPr lang="en-US" altLang="en-US" dirty="0"/>
          </a:p>
        </p:txBody>
      </p:sp>
      <p:sp>
        <p:nvSpPr>
          <p:cNvPr id="8" name="Slide Number Placeholder 7"/>
          <p:cNvSpPr>
            <a:spLocks noGrp="1"/>
          </p:cNvSpPr>
          <p:nvPr>
            <p:ph type="sldNum" sz="quarter" idx="12"/>
          </p:nvPr>
        </p:nvSpPr>
        <p:spPr>
          <a:xfrm>
            <a:off x="6553200" y="6324600"/>
            <a:ext cx="1905000" cy="457200"/>
          </a:xfrm>
        </p:spPr>
        <p:txBody>
          <a:bodyPr/>
          <a:lstStyle>
            <a:lvl1pPr>
              <a:defRPr/>
            </a:lvl1pPr>
          </a:lstStyle>
          <a:p>
            <a:fld id="{029474F5-BF02-4F9F-9D67-0D5C8E6EA9D0}" type="slidenum">
              <a:rPr lang="en-US" altLang="en-US"/>
              <a:pPr/>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8934"/>
            <a:ext cx="7772400" cy="609600"/>
          </a:xfrm>
          <a:prstGeom prst="rect">
            <a:avLst/>
          </a:prstGeom>
        </p:spPr>
        <p:txBody>
          <a:bodyPr/>
          <a:lstStyle>
            <a:lvl1pPr>
              <a:defRPr sz="3600" baseline="0">
                <a:solidFill>
                  <a:srgbClr val="346666"/>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14752"/>
            <a:ext cx="7772400" cy="1905000"/>
          </a:xfrm>
          <a:prstGeom prst="rect">
            <a:avLst/>
          </a:prstGeom>
        </p:spPr>
        <p:txBody>
          <a:bodyPr/>
          <a:lstStyle>
            <a:lvl1pPr marL="0" indent="0" algn="ctr">
              <a:buSzPct val="100000"/>
              <a:buFontTx/>
              <a:buNone/>
              <a:defRPr i="1">
                <a:solidFill>
                  <a:schemeClr val="bg1"/>
                </a:solidFill>
                <a:latin typeface="Arial"/>
                <a:cs typeface="Arial"/>
              </a:defRPr>
            </a:lvl1pPr>
            <a:lvl2pPr marL="457200" indent="0" algn="l">
              <a:buFont typeface="Arial"/>
              <a:buChar char="•"/>
              <a:defRPr>
                <a:solidFill>
                  <a:srgbClr val="000000"/>
                </a:solidFill>
                <a:latin typeface="Arial"/>
                <a:cs typeface="Arial"/>
              </a:defRPr>
            </a:lvl2pPr>
            <a:lvl3pPr marL="914400" indent="0" algn="l">
              <a:buFont typeface="Lucida Grande"/>
              <a:buChar char="–"/>
              <a:defRPr baseline="0">
                <a:solidFill>
                  <a:srgbClr val="000000"/>
                </a:solidFill>
                <a:latin typeface="Arial"/>
                <a:cs typeface="Arial"/>
              </a:defRPr>
            </a:lvl3pPr>
            <a:lvl4pPr marL="1371600" indent="0" algn="l">
              <a:buFont typeface="Lucida Grande"/>
              <a:buChar char="»"/>
              <a:defRPr baseline="0">
                <a:solidFill>
                  <a:srgbClr val="000000"/>
                </a:solidFill>
                <a:latin typeface="Arial"/>
                <a:cs typeface="Arial"/>
              </a:defRPr>
            </a:lvl4pPr>
            <a:lvl5pPr marL="1828800" indent="0" algn="l">
              <a:buFont typeface="Arial"/>
              <a:buChar char="•"/>
              <a:defRPr sz="1600" baseline="0">
                <a:solidFill>
                  <a:srgbClr val="000000"/>
                </a:solidFill>
                <a:latin typeface="Arial"/>
                <a:cs typeface="Aria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idx="13"/>
          </p:nvPr>
        </p:nvSpPr>
        <p:spPr>
          <a:xfrm>
            <a:off x="457200" y="2514600"/>
            <a:ext cx="8229600" cy="3352800"/>
          </a:xfrm>
        </p:spPr>
        <p:txBody>
          <a:bodyPr/>
          <a:lstStyle>
            <a:lvl1pPr>
              <a:buSzPct val="100000"/>
              <a:buFontTx/>
              <a:buBlip>
                <a:blip r:embed="rId2"/>
              </a:buBlip>
              <a:defRPr sz="2800" baseline="0"/>
            </a:lvl1pPr>
            <a:lvl2pPr>
              <a:defRPr sz="2400" baseline="0"/>
            </a:lvl2pPr>
            <a:lvl3pPr>
              <a:defRPr sz="2000" baseline="0"/>
            </a:lvl3pPr>
            <a:lvl4pPr>
              <a:defRPr sz="1800" baseline="0"/>
            </a:lvl4pPr>
            <a:lvl5pPr>
              <a:buFont typeface="Lucida Grande"/>
              <a:buChar char="–"/>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NZ"/>
          </a:p>
        </p:txBody>
      </p:sp>
      <p:sp>
        <p:nvSpPr>
          <p:cNvPr id="6" name="Slide Number Placeholder 5"/>
          <p:cNvSpPr>
            <a:spLocks noGrp="1"/>
          </p:cNvSpPr>
          <p:nvPr>
            <p:ph type="sldNum" sz="quarter" idx="16"/>
          </p:nvPr>
        </p:nvSpPr>
        <p:spPr/>
        <p:txBody>
          <a:bodyPr/>
          <a:lstStyle>
            <a:lvl1pPr>
              <a:defRPr/>
            </a:lvl1pPr>
          </a:lstStyle>
          <a:p>
            <a:pPr>
              <a:defRPr/>
            </a:pPr>
            <a:fld id="{15EDE04D-1EB5-46C6-9EB0-A1A637461580}"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9" name="Text Placeholder 8"/>
          <p:cNvSpPr>
            <a:spLocks noGrp="1"/>
          </p:cNvSpPr>
          <p:nvPr>
            <p:ph type="body" idx="13"/>
          </p:nvPr>
        </p:nvSpPr>
        <p:spPr>
          <a:xfrm>
            <a:off x="485804" y="1295400"/>
            <a:ext cx="8229600" cy="4572000"/>
          </a:xfrm>
        </p:spPr>
        <p:txBody>
          <a:bodyPr/>
          <a:lstStyle>
            <a:lvl1pPr>
              <a:buSzPct val="100000"/>
              <a:buFontTx/>
              <a:buBlip>
                <a:blip r:embed="rId2"/>
              </a:buBlip>
              <a:defRPr sz="2800" baseline="0"/>
            </a:lvl1pPr>
            <a:lvl2pPr>
              <a:defRPr sz="2400" baseline="0"/>
            </a:lvl2pPr>
            <a:lvl3pPr>
              <a:defRPr sz="2000" baseline="0"/>
            </a:lvl3pPr>
            <a:lvl4pPr>
              <a:defRPr sz="1800" baseline="0"/>
            </a:lvl4pPr>
            <a:lvl5pPr>
              <a:buFont typeface="Lucida Grande"/>
              <a:buChar char="–"/>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3" name="Date Placeholder 3"/>
          <p:cNvSpPr>
            <a:spLocks noGrp="1"/>
          </p:cNvSpPr>
          <p:nvPr>
            <p:ph type="dt" sz="half" idx="14"/>
          </p:nvPr>
        </p:nvSpPr>
        <p:spPr/>
        <p:txBody>
          <a:bodyPr/>
          <a:lstStyle>
            <a:lvl1pPr>
              <a:defRPr/>
            </a:lvl1pPr>
          </a:lstStyle>
          <a:p>
            <a:pPr>
              <a:defRPr/>
            </a:pPr>
            <a:endParaRPr lang="en-NZ"/>
          </a:p>
        </p:txBody>
      </p:sp>
      <p:sp>
        <p:nvSpPr>
          <p:cNvPr id="4" name="Footer Placeholder 4"/>
          <p:cNvSpPr>
            <a:spLocks noGrp="1"/>
          </p:cNvSpPr>
          <p:nvPr>
            <p:ph type="ftr" sz="quarter" idx="15"/>
          </p:nvPr>
        </p:nvSpPr>
        <p:spPr>
          <a:xfrm>
            <a:off x="3124200" y="6158753"/>
            <a:ext cx="2895600" cy="242047"/>
          </a:xfrm>
          <a:prstGeom prst="rect">
            <a:avLst/>
          </a:prstGeom>
        </p:spPr>
        <p:txBody>
          <a:bodyPr/>
          <a:lstStyle>
            <a:lvl1pPr>
              <a:defRPr/>
            </a:lvl1pPr>
          </a:lstStyle>
          <a:p>
            <a:pPr>
              <a:defRPr/>
            </a:pPr>
            <a:r>
              <a:rPr lang="en-NZ"/>
              <a:t>TOPSS presentation to the Social Portfolio 11 May 2011</a:t>
            </a:r>
            <a:endParaRPr lang="en-US"/>
          </a:p>
        </p:txBody>
      </p:sp>
      <p:sp>
        <p:nvSpPr>
          <p:cNvPr id="5" name="Slide Number Placeholder 5"/>
          <p:cNvSpPr>
            <a:spLocks noGrp="1"/>
          </p:cNvSpPr>
          <p:nvPr>
            <p:ph type="sldNum" sz="quarter" idx="16"/>
          </p:nvPr>
        </p:nvSpPr>
        <p:spPr/>
        <p:txBody>
          <a:bodyPr/>
          <a:lstStyle>
            <a:lvl1pPr>
              <a:defRPr/>
            </a:lvl1pPr>
          </a:lstStyle>
          <a:p>
            <a:pPr>
              <a:defRPr/>
            </a:pPr>
            <a:fld id="{AEB10E25-52EA-4AD7-8919-1272C43C5FBF}" type="slidenum">
              <a:rPr lang="en-NZ"/>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158753"/>
            <a:ext cx="2895600" cy="242047"/>
          </a:xfrm>
          <a:prstGeom prst="rect">
            <a:avLst/>
          </a:prstGeom>
        </p:spPr>
        <p:txBody>
          <a:bodyPr/>
          <a:lstStyle>
            <a:lvl1pPr>
              <a:defRPr/>
            </a:lvl1pPr>
          </a:lstStyle>
          <a:p>
            <a:pPr>
              <a:defRPr/>
            </a:pPr>
            <a:r>
              <a:rPr lang="en-NZ" altLang="en-US"/>
              <a:t>TOPSS presentation to the Social Portfolio 11 May 2011</a:t>
            </a: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496C8917-E77F-42D1-BDA9-4CE0070DCD1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6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6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158753"/>
            <a:ext cx="2895600" cy="242047"/>
          </a:xfrm>
          <a:prstGeom prst="rect">
            <a:avLst/>
          </a:prstGeom>
        </p:spPr>
        <p:txBody>
          <a:bodyPr/>
          <a:lstStyle>
            <a:lvl1pPr>
              <a:defRPr/>
            </a:lvl1pPr>
          </a:lstStyle>
          <a:p>
            <a:pPr>
              <a:defRPr/>
            </a:pPr>
            <a:r>
              <a:rPr lang="en-NZ" altLang="en-US"/>
              <a:t>TOPSS presentation to the Social Portfolio 11 May 2011</a:t>
            </a: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8CC498D3-78A0-41EB-91E4-6DB8AC6A9FE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xfrm>
            <a:off x="3124200" y="6158753"/>
            <a:ext cx="2895600" cy="242047"/>
          </a:xfrm>
          <a:prstGeom prst="rect">
            <a:avLst/>
          </a:prstGeom>
        </p:spPr>
        <p:txBody>
          <a:bodyPr/>
          <a:lstStyle>
            <a:lvl1pPr>
              <a:defRPr/>
            </a:lvl1pPr>
          </a:lstStyle>
          <a:p>
            <a:pPr>
              <a:defRPr/>
            </a:pPr>
            <a:r>
              <a:rPr lang="en-NZ" altLang="en-US"/>
              <a:t>TOPSS presentation to the Social Portfolio 11 May 2011</a:t>
            </a: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9EF1FDCB-FD97-4C81-B9E9-E6C45E63FFE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xfrm>
            <a:off x="3124200" y="6158753"/>
            <a:ext cx="2895600" cy="242047"/>
          </a:xfrm>
          <a:prstGeom prst="rect">
            <a:avLst/>
          </a:prstGeom>
        </p:spPr>
        <p:txBody>
          <a:bodyPr/>
          <a:lstStyle>
            <a:lvl1pPr>
              <a:defRPr/>
            </a:lvl1pPr>
          </a:lstStyle>
          <a:p>
            <a:pPr>
              <a:defRPr/>
            </a:pPr>
            <a:r>
              <a:rPr lang="en-NZ" altLang="en-US"/>
              <a:t>TOPSS presentation to the Social Portfolio 11 May 2011</a:t>
            </a: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174E8613-F377-4AD1-A6DD-DDA3362038A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838200"/>
          </a:xfrm>
        </p:spPr>
        <p:txBody>
          <a:bodyPr/>
          <a:lstStyle/>
          <a:p>
            <a:r>
              <a:rPr lang="en-US" dirty="0" smtClean="0"/>
              <a:t>Click to edit Master title style</a:t>
            </a:r>
            <a:endParaRPr lang="en-NZ" dirty="0"/>
          </a:p>
        </p:txBody>
      </p:sp>
      <p:sp>
        <p:nvSpPr>
          <p:cNvPr id="10" name="Text Placeholder 9"/>
          <p:cNvSpPr>
            <a:spLocks noGrp="1"/>
          </p:cNvSpPr>
          <p:nvPr>
            <p:ph type="body" sz="quarter" idx="13"/>
          </p:nvPr>
        </p:nvSpPr>
        <p:spPr>
          <a:xfrm>
            <a:off x="457200" y="2143116"/>
            <a:ext cx="8229600" cy="642934"/>
          </a:xfrm>
        </p:spPr>
        <p:txBody>
          <a:bodyPr/>
          <a:lstStyle>
            <a:lvl1pPr algn="ctr">
              <a:buNone/>
              <a:defRPr sz="2800" baseline="0"/>
            </a:lvl1pPr>
          </a:lstStyle>
          <a:p>
            <a:pPr lvl="0"/>
            <a:r>
              <a:rPr lang="en-US" smtClean="0"/>
              <a:t>Click to edit Master text styles</a:t>
            </a:r>
          </a:p>
        </p:txBody>
      </p:sp>
      <p:sp>
        <p:nvSpPr>
          <p:cNvPr id="12" name="Table Placeholder 11"/>
          <p:cNvSpPr>
            <a:spLocks noGrp="1"/>
          </p:cNvSpPr>
          <p:nvPr>
            <p:ph type="tbl" sz="quarter" idx="14"/>
          </p:nvPr>
        </p:nvSpPr>
        <p:spPr>
          <a:xfrm>
            <a:off x="457200" y="2786051"/>
            <a:ext cx="8229600" cy="3286138"/>
          </a:xfrm>
        </p:spPr>
        <p:txBody>
          <a:bodyPr/>
          <a:lstStyle>
            <a:lvl1pPr>
              <a:defRPr sz="2800"/>
            </a:lvl1pPr>
          </a:lstStyle>
          <a:p>
            <a:pPr lvl="0"/>
            <a:endParaRPr lang="en-NZ" noProof="0" dirty="0"/>
          </a:p>
        </p:txBody>
      </p:sp>
      <p:sp>
        <p:nvSpPr>
          <p:cNvPr id="5" name="Rectangle 4"/>
          <p:cNvSpPr>
            <a:spLocks noGrp="1" noChangeArrowheads="1"/>
          </p:cNvSpPr>
          <p:nvPr>
            <p:ph type="dt" sz="half" idx="15"/>
          </p:nvPr>
        </p:nvSpPr>
        <p:spPr/>
        <p:txBody>
          <a:bodyPr/>
          <a:lstStyle>
            <a:lvl1pPr>
              <a:defRPr/>
            </a:lvl1pPr>
          </a:lstStyle>
          <a:p>
            <a:pPr>
              <a:defRPr/>
            </a:pPr>
            <a:endParaRPr lang="en-US" altLang="en-US"/>
          </a:p>
        </p:txBody>
      </p:sp>
      <p:sp>
        <p:nvSpPr>
          <p:cNvPr id="6" name="Footer Placeholder 5"/>
          <p:cNvSpPr>
            <a:spLocks noGrp="1" noChangeArrowheads="1"/>
          </p:cNvSpPr>
          <p:nvPr>
            <p:ph type="ftr" sz="quarter" idx="16"/>
          </p:nvPr>
        </p:nvSpPr>
        <p:spPr>
          <a:xfrm>
            <a:off x="3124200" y="6158753"/>
            <a:ext cx="2895600" cy="242047"/>
          </a:xfrm>
          <a:prstGeom prst="rect">
            <a:avLst/>
          </a:prstGeom>
        </p:spPr>
        <p:txBody>
          <a:bodyPr/>
          <a:lstStyle>
            <a:lvl1pPr>
              <a:defRPr/>
            </a:lvl1pPr>
          </a:lstStyle>
          <a:p>
            <a:pPr>
              <a:defRPr/>
            </a:pPr>
            <a:r>
              <a:rPr lang="en-NZ" altLang="en-US"/>
              <a:t>TOPSS presentation to the Social Portfolio 11 May 2011</a:t>
            </a:r>
            <a:endParaRPr lang="en-US" altLang="en-US"/>
          </a:p>
        </p:txBody>
      </p:sp>
      <p:sp>
        <p:nvSpPr>
          <p:cNvPr id="7" name="Rectangle 6"/>
          <p:cNvSpPr>
            <a:spLocks noGrp="1" noChangeArrowheads="1"/>
          </p:cNvSpPr>
          <p:nvPr>
            <p:ph type="sldNum" sz="quarter" idx="17"/>
          </p:nvPr>
        </p:nvSpPr>
        <p:spPr/>
        <p:txBody>
          <a:bodyPr/>
          <a:lstStyle>
            <a:lvl1pPr>
              <a:defRPr/>
            </a:lvl1pPr>
          </a:lstStyle>
          <a:p>
            <a:pPr>
              <a:defRPr/>
            </a:pPr>
            <a:fld id="{B6AB5597-4166-4A47-B5A5-195105B8FDBD}"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838200"/>
          </a:xfrm>
        </p:spPr>
        <p:txBody>
          <a:bodyPr/>
          <a:lstStyle/>
          <a:p>
            <a:r>
              <a:rPr lang="en-US" dirty="0" smtClean="0"/>
              <a:t>Click to edit Master title style</a:t>
            </a:r>
            <a:endParaRPr lang="en-NZ" dirty="0"/>
          </a:p>
        </p:txBody>
      </p:sp>
      <p:sp>
        <p:nvSpPr>
          <p:cNvPr id="10" name="Text Placeholder 9"/>
          <p:cNvSpPr>
            <a:spLocks noGrp="1"/>
          </p:cNvSpPr>
          <p:nvPr>
            <p:ph type="body" sz="quarter" idx="13"/>
          </p:nvPr>
        </p:nvSpPr>
        <p:spPr>
          <a:xfrm>
            <a:off x="457200" y="2143116"/>
            <a:ext cx="8229600" cy="642934"/>
          </a:xfrm>
        </p:spPr>
        <p:txBody>
          <a:bodyPr/>
          <a:lstStyle>
            <a:lvl1pPr algn="ctr">
              <a:buNone/>
              <a:defRPr sz="2800" baseline="0"/>
            </a:lvl1pPr>
          </a:lstStyle>
          <a:p>
            <a:pPr lvl="0"/>
            <a:r>
              <a:rPr lang="en-US" smtClean="0"/>
              <a:t>Click to edit Master text styles</a:t>
            </a:r>
          </a:p>
        </p:txBody>
      </p:sp>
      <p:sp>
        <p:nvSpPr>
          <p:cNvPr id="9" name="Chart Placeholder 8"/>
          <p:cNvSpPr>
            <a:spLocks noGrp="1"/>
          </p:cNvSpPr>
          <p:nvPr>
            <p:ph type="chart" sz="quarter" idx="14"/>
          </p:nvPr>
        </p:nvSpPr>
        <p:spPr>
          <a:xfrm>
            <a:off x="457200" y="2786050"/>
            <a:ext cx="8229600" cy="3286138"/>
          </a:xfrm>
        </p:spPr>
        <p:txBody>
          <a:bodyPr/>
          <a:lstStyle>
            <a:lvl1pPr>
              <a:defRPr sz="2800"/>
            </a:lvl1pPr>
          </a:lstStyle>
          <a:p>
            <a:pPr lvl="0"/>
            <a:endParaRPr lang="en-NZ" noProof="0"/>
          </a:p>
        </p:txBody>
      </p:sp>
      <p:sp>
        <p:nvSpPr>
          <p:cNvPr id="5" name="Rectangle 4"/>
          <p:cNvSpPr>
            <a:spLocks noGrp="1" noChangeArrowheads="1"/>
          </p:cNvSpPr>
          <p:nvPr>
            <p:ph type="dt" sz="half" idx="15"/>
          </p:nvPr>
        </p:nvSpPr>
        <p:spPr/>
        <p:txBody>
          <a:bodyPr/>
          <a:lstStyle>
            <a:lvl1pPr>
              <a:defRPr/>
            </a:lvl1pPr>
          </a:lstStyle>
          <a:p>
            <a:pPr>
              <a:defRPr/>
            </a:pPr>
            <a:endParaRPr lang="en-US" altLang="en-US"/>
          </a:p>
        </p:txBody>
      </p:sp>
      <p:sp>
        <p:nvSpPr>
          <p:cNvPr id="6" name="Footer Placeholder 5"/>
          <p:cNvSpPr>
            <a:spLocks noGrp="1" noChangeArrowheads="1"/>
          </p:cNvSpPr>
          <p:nvPr>
            <p:ph type="ftr" sz="quarter" idx="16"/>
          </p:nvPr>
        </p:nvSpPr>
        <p:spPr>
          <a:xfrm>
            <a:off x="3124200" y="6158753"/>
            <a:ext cx="2895600" cy="242047"/>
          </a:xfrm>
          <a:prstGeom prst="rect">
            <a:avLst/>
          </a:prstGeom>
        </p:spPr>
        <p:txBody>
          <a:bodyPr/>
          <a:lstStyle>
            <a:lvl1pPr>
              <a:defRPr/>
            </a:lvl1pPr>
          </a:lstStyle>
          <a:p>
            <a:pPr>
              <a:defRPr/>
            </a:pPr>
            <a:r>
              <a:rPr lang="en-NZ" altLang="en-US"/>
              <a:t>TOPSS presentation to the Social Portfolio 11 May 2011</a:t>
            </a:r>
            <a:endParaRPr lang="en-US" altLang="en-US"/>
          </a:p>
        </p:txBody>
      </p:sp>
      <p:sp>
        <p:nvSpPr>
          <p:cNvPr id="7" name="Rectangle 6"/>
          <p:cNvSpPr>
            <a:spLocks noGrp="1" noChangeArrowheads="1"/>
          </p:cNvSpPr>
          <p:nvPr>
            <p:ph type="sldNum" sz="quarter" idx="17"/>
          </p:nvPr>
        </p:nvSpPr>
        <p:spPr/>
        <p:txBody>
          <a:bodyPr/>
          <a:lstStyle>
            <a:lvl1pPr>
              <a:defRPr/>
            </a:lvl1pPr>
          </a:lstStyle>
          <a:p>
            <a:pPr>
              <a:defRPr/>
            </a:pPr>
            <a:fld id="{D097A89A-3BB9-44E4-96D4-BA7887A9C86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2954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Heading one – click here to add title</a:t>
            </a:r>
            <a:endParaRPr lang="en-NZ" smtClean="0"/>
          </a:p>
        </p:txBody>
      </p:sp>
      <p:sp>
        <p:nvSpPr>
          <p:cNvPr id="1028" name="Text Placeholder 2"/>
          <p:cNvSpPr>
            <a:spLocks noGrp="1"/>
          </p:cNvSpPr>
          <p:nvPr>
            <p:ph type="body" idx="1"/>
          </p:nvPr>
        </p:nvSpPr>
        <p:spPr bwMode="auto">
          <a:xfrm>
            <a:off x="457200" y="2514600"/>
            <a:ext cx="8229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4" name="Date Placeholder 3"/>
          <p:cNvSpPr>
            <a:spLocks noGrp="1"/>
          </p:cNvSpPr>
          <p:nvPr>
            <p:ph type="dt" sz="half" idx="2"/>
          </p:nvPr>
        </p:nvSpPr>
        <p:spPr>
          <a:xfrm>
            <a:off x="457200" y="6173788"/>
            <a:ext cx="2133600" cy="227012"/>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pitchFamily="108" charset="-128"/>
                <a:cs typeface="+mn-cs"/>
              </a:defRPr>
            </a:lvl1pPr>
          </a:lstStyle>
          <a:p>
            <a:pPr>
              <a:defRPr/>
            </a:pPr>
            <a:endParaRPr lang="en-NZ"/>
          </a:p>
        </p:txBody>
      </p:sp>
      <p:sp>
        <p:nvSpPr>
          <p:cNvPr id="6" name="Slide Number Placeholder 5"/>
          <p:cNvSpPr>
            <a:spLocks noGrp="1"/>
          </p:cNvSpPr>
          <p:nvPr>
            <p:ph type="sldNum" sz="quarter" idx="4"/>
          </p:nvPr>
        </p:nvSpPr>
        <p:spPr>
          <a:xfrm>
            <a:off x="6553200" y="6173788"/>
            <a:ext cx="2133600" cy="227012"/>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ea typeface="ＭＳ Ｐゴシック" pitchFamily="108" charset="-128"/>
                <a:cs typeface="+mn-cs"/>
              </a:defRPr>
            </a:lvl1pPr>
          </a:lstStyle>
          <a:p>
            <a:pPr>
              <a:defRPr/>
            </a:pPr>
            <a:fld id="{4ECDFFD7-DADA-4DCF-9690-C3DB6F50DD96}" type="slidenum">
              <a:rPr lang="en-NZ"/>
              <a:pPr>
                <a:defRPr/>
              </a:pPr>
              <a:t>‹#›</a:t>
            </a:fld>
            <a:endParaRPr lang="en-NZ"/>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452320" y="552484"/>
            <a:ext cx="1152128" cy="420970"/>
          </a:xfrm>
          <a:prstGeom prst="rect">
            <a:avLst/>
          </a:prstGeom>
        </p:spPr>
      </p:pic>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5513" y="-1527"/>
            <a:ext cx="1371603" cy="1716027"/>
          </a:xfrm>
          <a:prstGeom prst="rect">
            <a:avLst/>
          </a:prstGeom>
        </p:spPr>
      </p:pic>
    </p:spTree>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50" r:id="rId13"/>
  </p:sldLayoutIdLst>
  <p:hf hdr="0" dt="0"/>
  <p:txStyles>
    <p:titleStyle>
      <a:lvl1pPr algn="ctr" defTabSz="457200" rtl="0" eaLnBrk="0" fontAlgn="base" hangingPunct="0">
        <a:spcBef>
          <a:spcPct val="0"/>
        </a:spcBef>
        <a:spcAft>
          <a:spcPct val="0"/>
        </a:spcAft>
        <a:defRPr sz="3600" kern="1200">
          <a:solidFill>
            <a:srgbClr val="346666"/>
          </a:solidFill>
          <a:latin typeface="Arial"/>
          <a:ea typeface="ＭＳ Ｐゴシック" pitchFamily="124" charset="-128"/>
          <a:cs typeface="Arial"/>
        </a:defRPr>
      </a:lvl1pPr>
      <a:lvl2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2pPr>
      <a:lvl3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3pPr>
      <a:lvl4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4pPr>
      <a:lvl5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5pPr>
      <a:lvl6pPr marL="457200" algn="ctr" defTabSz="457200" rtl="0" fontAlgn="base">
        <a:spcBef>
          <a:spcPct val="0"/>
        </a:spcBef>
        <a:spcAft>
          <a:spcPct val="0"/>
        </a:spcAft>
        <a:defRPr sz="3600">
          <a:solidFill>
            <a:srgbClr val="346666"/>
          </a:solidFill>
          <a:latin typeface="Arial" pitchFamily="124" charset="0"/>
          <a:ea typeface="ＭＳ Ｐゴシック" pitchFamily="124" charset="-128"/>
        </a:defRPr>
      </a:lvl6pPr>
      <a:lvl7pPr marL="914400" algn="ctr" defTabSz="457200" rtl="0" fontAlgn="base">
        <a:spcBef>
          <a:spcPct val="0"/>
        </a:spcBef>
        <a:spcAft>
          <a:spcPct val="0"/>
        </a:spcAft>
        <a:defRPr sz="3600">
          <a:solidFill>
            <a:srgbClr val="346666"/>
          </a:solidFill>
          <a:latin typeface="Arial" pitchFamily="124" charset="0"/>
          <a:ea typeface="ＭＳ Ｐゴシック" pitchFamily="124" charset="-128"/>
        </a:defRPr>
      </a:lvl7pPr>
      <a:lvl8pPr marL="1371600" algn="ctr" defTabSz="457200" rtl="0" fontAlgn="base">
        <a:spcBef>
          <a:spcPct val="0"/>
        </a:spcBef>
        <a:spcAft>
          <a:spcPct val="0"/>
        </a:spcAft>
        <a:defRPr sz="3600">
          <a:solidFill>
            <a:srgbClr val="346666"/>
          </a:solidFill>
          <a:latin typeface="Arial" pitchFamily="124" charset="0"/>
          <a:ea typeface="ＭＳ Ｐゴシック" pitchFamily="124" charset="-128"/>
        </a:defRPr>
      </a:lvl8pPr>
      <a:lvl9pPr marL="1828800" algn="ctr" defTabSz="457200" rtl="0" fontAlgn="base">
        <a:spcBef>
          <a:spcPct val="0"/>
        </a:spcBef>
        <a:spcAft>
          <a:spcPct val="0"/>
        </a:spcAft>
        <a:defRPr sz="3600">
          <a:solidFill>
            <a:srgbClr val="346666"/>
          </a:solidFill>
          <a:latin typeface="Arial" pitchFamily="124" charset="0"/>
          <a:ea typeface="ＭＳ Ｐゴシック" pitchFamily="124" charset="-128"/>
        </a:defRPr>
      </a:lvl9pPr>
    </p:titleStyle>
    <p:bodyStyle>
      <a:lvl1pPr marL="342900" indent="-342900" algn="l" defTabSz="457200" rtl="0" eaLnBrk="0" fontAlgn="base" hangingPunct="0">
        <a:spcBef>
          <a:spcPct val="20000"/>
        </a:spcBef>
        <a:spcAft>
          <a:spcPct val="0"/>
        </a:spcAft>
        <a:buSzPct val="100000"/>
        <a:buBlip>
          <a:blip r:embed="rId17"/>
        </a:buBlip>
        <a:defRPr sz="3200" kern="1200">
          <a:solidFill>
            <a:schemeClr val="tx1"/>
          </a:solidFill>
          <a:latin typeface="Arial"/>
          <a:ea typeface="ＭＳ Ｐゴシック" pitchFamily="12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pitchFamily="124" charset="-128"/>
          <a:cs typeface="Arial"/>
        </a:defRPr>
      </a:lvl2pPr>
      <a:lvl3pPr marL="1143000" indent="-228600" algn="l" defTabSz="457200" rtl="0" eaLnBrk="0" fontAlgn="base" hangingPunct="0">
        <a:spcBef>
          <a:spcPct val="20000"/>
        </a:spcBef>
        <a:spcAft>
          <a:spcPct val="0"/>
        </a:spcAft>
        <a:buFont typeface="Lucida Grande"/>
        <a:buChar char="–"/>
        <a:defRPr sz="2400" kern="1200">
          <a:solidFill>
            <a:schemeClr val="tx1"/>
          </a:solidFill>
          <a:latin typeface="Arial"/>
          <a:ea typeface="ＭＳ Ｐゴシック" pitchFamily="124" charset="-128"/>
          <a:cs typeface="Arial"/>
        </a:defRPr>
      </a:lvl3pPr>
      <a:lvl4pPr marL="1600200" indent="-228600" algn="l" defTabSz="457200" rtl="0" eaLnBrk="0" fontAlgn="base" hangingPunct="0">
        <a:spcBef>
          <a:spcPct val="20000"/>
        </a:spcBef>
        <a:spcAft>
          <a:spcPct val="0"/>
        </a:spcAft>
        <a:buFont typeface="Lucida Grande"/>
        <a:buChar char="»"/>
        <a:defRPr sz="2000" kern="1200">
          <a:solidFill>
            <a:schemeClr val="tx1"/>
          </a:solidFill>
          <a:latin typeface="Arial"/>
          <a:ea typeface="ＭＳ Ｐゴシック" pitchFamily="124" charset="-128"/>
          <a:cs typeface="Arial"/>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pitchFamily="12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ＭＳ Ｐゴシック" pitchFamily="108" charset="-128"/>
                <a:cs typeface="+mn-cs"/>
              </a:defRPr>
            </a:lvl1pPr>
          </a:lstStyle>
          <a:p>
            <a:pPr>
              <a:defRPr/>
            </a:pPr>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ＭＳ Ｐゴシック" pitchFamily="108" charset="-128"/>
                <a:cs typeface="+mn-cs"/>
              </a:defRPr>
            </a:lvl1pPr>
          </a:lstStyle>
          <a:p>
            <a:pPr>
              <a:defRPr/>
            </a:pPr>
            <a:r>
              <a:rPr lang="en-NZ"/>
              <a:t>TOPSS presentation to the Social Portfolio 11 May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ea typeface="ＭＳ Ｐゴシック" pitchFamily="108" charset="-128"/>
                <a:cs typeface="+mn-cs"/>
              </a:defRPr>
            </a:lvl1pPr>
          </a:lstStyle>
          <a:p>
            <a:pPr>
              <a:defRPr/>
            </a:pPr>
            <a:fld id="{1EEB7CB1-B9C6-4284-9719-05BBB5F84A2F}" type="slidenum">
              <a:rPr lang="en-NZ"/>
              <a:pPr>
                <a:defRPr/>
              </a:pPr>
              <a:t>‹#›</a:t>
            </a:fld>
            <a:endParaRPr lang="en-NZ"/>
          </a:p>
        </p:txBody>
      </p:sp>
      <p:pic>
        <p:nvPicPr>
          <p:cNvPr id="2053" name="Picture 6" descr="6206 Tier 1 light green cvr-ff.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7" r:id="rId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0" charset="-128"/>
          <a:cs typeface="ＭＳ Ｐゴシック" pitchFamily="-60"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60" charset="-128"/>
          <a:cs typeface="ＭＳ Ｐゴシック" pitchFamily="-60" charset="-128"/>
        </a:defRPr>
      </a:lvl5pPr>
      <a:lvl6pPr marL="4572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6pPr>
      <a:lvl7pPr marL="9144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7pPr>
      <a:lvl8pPr marL="13716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8pPr>
      <a:lvl9pPr marL="1828800" algn="ctr" defTabSz="457200" rtl="0" eaLnBrk="1" fontAlgn="base" hangingPunct="1">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0" charset="-128"/>
          <a:cs typeface="ＭＳ Ｐゴシック" pitchFamily="-6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0"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0"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0"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0"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2349681"/>
            <a:ext cx="7772400" cy="609600"/>
          </a:xfrm>
        </p:spPr>
        <p:txBody>
          <a:bodyPr/>
          <a:lstStyle/>
          <a:p>
            <a:r>
              <a:rPr lang="en-NZ" smtClean="0">
                <a:latin typeface="Arial Mäori" pitchFamily="34" charset="0"/>
                <a:ea typeface="ＭＳ Ｐゴシック"/>
                <a:cs typeface="Arial Mäori" pitchFamily="34" charset="0"/>
              </a:rPr>
              <a:t/>
            </a:r>
            <a:br>
              <a:rPr lang="en-NZ" smtClean="0">
                <a:latin typeface="Arial Mäori" pitchFamily="34" charset="0"/>
                <a:ea typeface="ＭＳ Ｐゴシック"/>
                <a:cs typeface="Arial Mäori" pitchFamily="34" charset="0"/>
              </a:rPr>
            </a:br>
            <a:r>
              <a:rPr lang="en-NZ">
                <a:latin typeface="Arial Mäori" pitchFamily="34" charset="0"/>
                <a:ea typeface="ＭＳ Ｐゴシック"/>
                <a:cs typeface="Arial Mäori" pitchFamily="34" charset="0"/>
              </a:rPr>
              <a:t>Tuhiga Igoa Tokelau 2016</a:t>
            </a:r>
            <a:br>
              <a:rPr lang="en-NZ">
                <a:latin typeface="Arial Mäori" pitchFamily="34" charset="0"/>
                <a:ea typeface="ＭＳ Ｐゴシック"/>
                <a:cs typeface="Arial Mäori" pitchFamily="34" charset="0"/>
              </a:rPr>
            </a:br>
            <a:endParaRPr lang="en-NZ" dirty="0" smtClean="0">
              <a:latin typeface="Arial Mäori" pitchFamily="34" charset="0"/>
              <a:ea typeface="ＭＳ Ｐゴシック"/>
              <a:cs typeface="Arial Mäori" pitchFamily="34" charset="0"/>
            </a:endParaRPr>
          </a:p>
        </p:txBody>
      </p:sp>
      <p:sp>
        <p:nvSpPr>
          <p:cNvPr id="16387" name="TextBox 3"/>
          <p:cNvSpPr txBox="1">
            <a:spLocks noChangeArrowheads="1"/>
          </p:cNvSpPr>
          <p:nvPr/>
        </p:nvSpPr>
        <p:spPr bwMode="auto">
          <a:xfrm>
            <a:off x="7086600" y="6096000"/>
            <a:ext cx="1828800" cy="646331"/>
          </a:xfrm>
          <a:prstGeom prst="rect">
            <a:avLst/>
          </a:prstGeom>
          <a:noFill/>
          <a:ln w="9525">
            <a:noFill/>
            <a:miter lim="800000"/>
            <a:headEnd/>
            <a:tailEnd/>
          </a:ln>
        </p:spPr>
        <p:txBody>
          <a:bodyPr>
            <a:spAutoFit/>
          </a:bodyPr>
          <a:lstStyle/>
          <a:p>
            <a:pPr algn="r"/>
            <a:endParaRPr lang="en-NZ" dirty="0" smtClean="0">
              <a:solidFill>
                <a:schemeClr val="bg1"/>
              </a:solidFill>
              <a:latin typeface="Arial Mäori" pitchFamily="34" charset="0"/>
              <a:cs typeface="Arial Mäori" pitchFamily="34" charset="0"/>
            </a:endParaRPr>
          </a:p>
          <a:p>
            <a:pPr algn="r"/>
            <a:endParaRPr lang="en-NZ" dirty="0">
              <a:solidFill>
                <a:schemeClr val="bg1"/>
              </a:solidFill>
              <a:latin typeface="Arial Mäori" pitchFamily="34" charset="0"/>
              <a:cs typeface="Arial Mäori" pitchFamily="34" charset="0"/>
            </a:endParaRPr>
          </a:p>
        </p:txBody>
      </p:sp>
      <p:sp>
        <p:nvSpPr>
          <p:cNvPr id="5" name="Subtitle 2"/>
          <p:cNvSpPr>
            <a:spLocks noGrp="1"/>
          </p:cNvSpPr>
          <p:nvPr>
            <p:ph type="subTitle" idx="1"/>
          </p:nvPr>
        </p:nvSpPr>
        <p:spPr>
          <a:xfrm>
            <a:off x="685800" y="3714752"/>
            <a:ext cx="7772400" cy="1905000"/>
          </a:xfrm>
        </p:spPr>
        <p:txBody>
          <a:bodyPr/>
          <a:lstStyle/>
          <a:p>
            <a:r>
              <a:rPr lang="pt-BR">
                <a:solidFill>
                  <a:schemeClr val="accent6">
                    <a:lumMod val="75000"/>
                  </a:schemeClr>
                </a:solidFill>
              </a:rPr>
              <a:t>Vaega 3</a:t>
            </a:r>
            <a:br>
              <a:rPr lang="pt-BR">
                <a:solidFill>
                  <a:schemeClr val="accent6">
                    <a:lumMod val="75000"/>
                  </a:schemeClr>
                </a:solidFill>
              </a:rPr>
            </a:br>
            <a:r>
              <a:rPr lang="pt-BR">
                <a:solidFill>
                  <a:schemeClr val="accent6">
                    <a:lumMod val="75000"/>
                  </a:schemeClr>
                </a:solidFill>
              </a:rPr>
              <a:t>Kotokotoga o te Tuhiga Igoa </a:t>
            </a:r>
          </a:p>
        </p:txBody>
      </p:sp>
    </p:spTree>
    <p:extLst>
      <p:ext uri="{BB962C8B-B14F-4D97-AF65-F5344CB8AC3E}">
        <p14:creationId xmlns:p14="http://schemas.microsoft.com/office/powerpoint/2010/main" val="84470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176682"/>
            <a:ext cx="2895600" cy="224118"/>
          </a:xfrm>
          <a:prstGeom prst="rect">
            <a:avLst/>
          </a:prstGeom>
        </p:spPr>
        <p:txBody>
          <a:bodyPr/>
          <a:lstStyle/>
          <a:p>
            <a:pPr>
              <a:defRPr/>
            </a:pPr>
            <a:endParaRPr lang="en-US" dirty="0"/>
          </a:p>
        </p:txBody>
      </p:sp>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10</a:t>
            </a:fld>
            <a:endParaRPr lang="en-NZ"/>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1" y="1412776"/>
            <a:ext cx="9043719" cy="5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endParaRPr lang="en-NZ"/>
          </a:p>
        </p:txBody>
      </p:sp>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11</a:t>
            </a:fld>
            <a:endParaRPr lang="en-NZ"/>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2" y="2072090"/>
            <a:ext cx="9085618" cy="476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12</a:t>
            </a:fld>
            <a:endParaRPr lang="en-NZ"/>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111970"/>
            <a:ext cx="9073932" cy="579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05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13</a:t>
            </a:fld>
            <a:endParaRPr lang="en-NZ"/>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04664"/>
            <a:ext cx="7109561"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404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14</a:t>
            </a:fld>
            <a:endParaRPr lang="en-NZ"/>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74" y="1340768"/>
            <a:ext cx="8520026" cy="559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498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15</a:t>
            </a:fld>
            <a:endParaRPr lang="en-NZ"/>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 y="1348785"/>
            <a:ext cx="9135044" cy="548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030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176682"/>
            <a:ext cx="2895600" cy="224118"/>
          </a:xfrm>
          <a:prstGeom prst="rect">
            <a:avLst/>
          </a:prstGeom>
        </p:spPr>
        <p:txBody>
          <a:bodyPr/>
          <a:lstStyle/>
          <a:p>
            <a:pPr>
              <a:defRPr/>
            </a:pPr>
            <a:endParaRPr lang="en-US" dirty="0"/>
          </a:p>
        </p:txBody>
      </p:sp>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16</a:t>
            </a:fld>
            <a:endParaRPr lang="en-NZ"/>
          </a:p>
        </p:txBody>
      </p:sp>
      <p:sp>
        <p:nvSpPr>
          <p:cNvPr id="9" name="TextBox 8"/>
          <p:cNvSpPr txBox="1"/>
          <p:nvPr/>
        </p:nvSpPr>
        <p:spPr>
          <a:xfrm>
            <a:off x="6948264" y="188640"/>
            <a:ext cx="2088232" cy="923330"/>
          </a:xfrm>
          <a:prstGeom prst="rect">
            <a:avLst/>
          </a:prstGeom>
          <a:solidFill>
            <a:schemeClr val="bg1"/>
          </a:solidFill>
        </p:spPr>
        <p:txBody>
          <a:bodyPr wrap="square" rtlCol="0">
            <a:spAutoFit/>
          </a:bodyPr>
          <a:lstStyle/>
          <a:p>
            <a:endParaRPr lang="en-GB" dirty="0" smtClean="0"/>
          </a:p>
          <a:p>
            <a:endParaRPr lang="en-GB" dirty="0"/>
          </a:p>
          <a:p>
            <a:endParaRPr lang="en-GB"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0"/>
            <a:ext cx="7225528" cy="68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3" y="1412776"/>
            <a:ext cx="9130987"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17</a:t>
            </a:fld>
            <a:endParaRPr lang="en-N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176682"/>
            <a:ext cx="2895600" cy="224118"/>
          </a:xfrm>
          <a:prstGeom prst="rect">
            <a:avLst/>
          </a:prstGeom>
        </p:spPr>
        <p:txBody>
          <a:bodyPr/>
          <a:lstStyle/>
          <a:p>
            <a:pPr>
              <a:defRPr/>
            </a:pPr>
            <a:endParaRPr lang="en-US" dirty="0"/>
          </a:p>
        </p:txBody>
      </p:sp>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18</a:t>
            </a:fld>
            <a:endParaRPr lang="en-NZ"/>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90" y="92934"/>
            <a:ext cx="8794106" cy="657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176682"/>
            <a:ext cx="2895600" cy="224118"/>
          </a:xfrm>
          <a:prstGeom prst="rect">
            <a:avLst/>
          </a:prstGeom>
        </p:spPr>
        <p:txBody>
          <a:bodyPr/>
          <a:lstStyle/>
          <a:p>
            <a:pPr>
              <a:defRPr/>
            </a:pPr>
            <a:endParaRPr lang="en-US" dirty="0"/>
          </a:p>
        </p:txBody>
      </p:sp>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19</a:t>
            </a:fld>
            <a:endParaRPr lang="en-N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9" y="1434662"/>
            <a:ext cx="9026022" cy="542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168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77" y="1484784"/>
            <a:ext cx="7772400" cy="838200"/>
          </a:xfrm>
        </p:spPr>
        <p:txBody>
          <a:bodyPr/>
          <a:lstStyle/>
          <a:p>
            <a:r>
              <a:rPr lang="en-GB"/>
              <a:t>Fakamatalaga e maua</a:t>
            </a:r>
            <a:endParaRPr lang="en-GB" dirty="0"/>
          </a:p>
        </p:txBody>
      </p:sp>
      <p:sp>
        <p:nvSpPr>
          <p:cNvPr id="7" name="Slide Number Placeholder 6"/>
          <p:cNvSpPr>
            <a:spLocks noGrp="1"/>
          </p:cNvSpPr>
          <p:nvPr>
            <p:ph type="sldNum" sz="quarter" idx="12"/>
          </p:nvPr>
        </p:nvSpPr>
        <p:spPr/>
        <p:txBody>
          <a:bodyPr/>
          <a:lstStyle/>
          <a:p>
            <a:fld id="{029474F5-BF02-4F9F-9D67-0D5C8E6EA9D0}" type="slidenum">
              <a:rPr lang="en-US" altLang="en-US" smtClean="0"/>
              <a:pPr/>
              <a:t>2</a:t>
            </a:fld>
            <a:endParaRPr lang="en-US" alt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540999"/>
            <a:ext cx="77724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037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176682"/>
            <a:ext cx="2895600" cy="224118"/>
          </a:xfrm>
          <a:prstGeom prst="rect">
            <a:avLst/>
          </a:prstGeom>
        </p:spPr>
        <p:txBody>
          <a:bodyPr/>
          <a:lstStyle/>
          <a:p>
            <a:pPr>
              <a:defRPr/>
            </a:pPr>
            <a:endParaRPr lang="en-US" dirty="0"/>
          </a:p>
        </p:txBody>
      </p:sp>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20</a:t>
            </a:fld>
            <a:endParaRPr lang="en-NZ"/>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60243"/>
            <a:ext cx="8712968" cy="549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188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21</a:t>
            </a:fld>
            <a:endParaRPr lang="en-NZ"/>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452"/>
            <a:ext cx="9114514" cy="490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22</a:t>
            </a:fld>
            <a:endParaRPr lang="en-NZ"/>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2776"/>
            <a:ext cx="9069364" cy="536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018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23</a:t>
            </a:fld>
            <a:endParaRPr lang="en-NZ"/>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33807"/>
            <a:ext cx="8463432" cy="557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955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176682"/>
            <a:ext cx="2895600" cy="224118"/>
          </a:xfrm>
          <a:prstGeom prst="rect">
            <a:avLst/>
          </a:prstGeom>
        </p:spPr>
        <p:txBody>
          <a:bodyPr/>
          <a:lstStyle/>
          <a:p>
            <a:pPr>
              <a:defRPr/>
            </a:pPr>
            <a:endParaRPr lang="en-US" dirty="0"/>
          </a:p>
        </p:txBody>
      </p:sp>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24</a:t>
            </a:fld>
            <a:endParaRPr lang="en-NZ"/>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5276"/>
            <a:ext cx="8928346" cy="575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533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25</a:t>
            </a:fld>
            <a:endParaRPr lang="en-NZ"/>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9" y="1340768"/>
            <a:ext cx="9010668" cy="524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599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26</a:t>
            </a:fld>
            <a:endParaRPr lang="en-NZ"/>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08100"/>
            <a:ext cx="8925360" cy="547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103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27</a:t>
            </a:fld>
            <a:endParaRPr lang="en-NZ"/>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9091747" cy="551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180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28</a:t>
            </a:fld>
            <a:endParaRPr lang="en-NZ"/>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56254"/>
            <a:ext cx="7056784" cy="600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003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29</a:t>
            </a:fld>
            <a:endParaRPr lang="en-NZ"/>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340768"/>
            <a:ext cx="9082137"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0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72816"/>
            <a:ext cx="8439984" cy="319785"/>
          </a:xfrm>
        </p:spPr>
        <p:txBody>
          <a:bodyPr/>
          <a:lstStyle/>
          <a:p>
            <a:pPr lvl="1"/>
            <a:r>
              <a:rPr lang="en-NZ" sz="2200" b="1" dirty="0" smtClean="0"/>
              <a:t>Changes in de jure usually resident population count by</a:t>
            </a:r>
            <a:r>
              <a:rPr lang="en-NZ" sz="2200" dirty="0" smtClean="0"/>
              <a:t> </a:t>
            </a:r>
            <a:r>
              <a:rPr lang="en-NZ" sz="2200" b="1" dirty="0" smtClean="0"/>
              <a:t>atoll </a:t>
            </a:r>
            <a:br>
              <a:rPr lang="en-NZ" sz="2200" b="1" dirty="0" smtClean="0"/>
            </a:br>
            <a:endParaRPr lang="en-NZ" sz="2200" dirty="0"/>
          </a:p>
        </p:txBody>
      </p:sp>
      <p:sp>
        <p:nvSpPr>
          <p:cNvPr id="4" name="Footer Placeholder 3"/>
          <p:cNvSpPr>
            <a:spLocks noGrp="1"/>
          </p:cNvSpPr>
          <p:nvPr>
            <p:ph type="ftr" sz="quarter" idx="4294967295"/>
          </p:nvPr>
        </p:nvSpPr>
        <p:spPr>
          <a:xfrm>
            <a:off x="3134068" y="6170892"/>
            <a:ext cx="2885731" cy="229908"/>
          </a:xfrm>
          <a:prstGeom prst="rect">
            <a:avLst/>
          </a:prstGeom>
        </p:spPr>
        <p:txBody>
          <a:bodyPr/>
          <a:lstStyle/>
          <a:p>
            <a:pPr>
              <a:defRPr/>
            </a:pPr>
            <a:endParaRPr lang="en-US" dirty="0"/>
          </a:p>
        </p:txBody>
      </p:sp>
      <p:sp>
        <p:nvSpPr>
          <p:cNvPr id="5" name="Slide Number Placeholder 4"/>
          <p:cNvSpPr>
            <a:spLocks noGrp="1"/>
          </p:cNvSpPr>
          <p:nvPr>
            <p:ph type="sldNum" sz="quarter" idx="16"/>
          </p:nvPr>
        </p:nvSpPr>
        <p:spPr>
          <a:xfrm>
            <a:off x="6560472" y="6170892"/>
            <a:ext cx="2126328" cy="229908"/>
          </a:xfrm>
        </p:spPr>
        <p:txBody>
          <a:bodyPr/>
          <a:lstStyle/>
          <a:p>
            <a:pPr>
              <a:defRPr/>
            </a:pPr>
            <a:fld id="{15EDE04D-1EB5-46C6-9EB0-A1A637461580}" type="slidenum">
              <a:rPr lang="en-NZ" smtClean="0"/>
              <a:pPr>
                <a:defRPr/>
              </a:pPr>
              <a:t>3</a:t>
            </a:fld>
            <a:endParaRPr lang="en-NZ"/>
          </a:p>
        </p:txBody>
      </p:sp>
      <p:graphicFrame>
        <p:nvGraphicFramePr>
          <p:cNvPr id="3" name="Table 2"/>
          <p:cNvGraphicFramePr>
            <a:graphicFrameLocks noGrp="1"/>
          </p:cNvGraphicFramePr>
          <p:nvPr>
            <p:extLst>
              <p:ext uri="{D42A27DB-BD31-4B8C-83A1-F6EECF244321}">
                <p14:modId xmlns:p14="http://schemas.microsoft.com/office/powerpoint/2010/main" val="4089574830"/>
              </p:ext>
            </p:extLst>
          </p:nvPr>
        </p:nvGraphicFramePr>
        <p:xfrm>
          <a:off x="102561" y="2298359"/>
          <a:ext cx="8933935" cy="4334604"/>
        </p:xfrm>
        <a:graphic>
          <a:graphicData uri="http://schemas.openxmlformats.org/drawingml/2006/table">
            <a:tbl>
              <a:tblPr firstRow="1" firstCol="1" bandRow="1">
                <a:tableStyleId>{93296810-A885-4BE3-A3E7-6D5BEEA58F35}</a:tableStyleId>
              </a:tblPr>
              <a:tblGrid>
                <a:gridCol w="1786391"/>
                <a:gridCol w="1786391"/>
                <a:gridCol w="1786391"/>
                <a:gridCol w="1787381"/>
                <a:gridCol w="1787381"/>
              </a:tblGrid>
              <a:tr h="569229">
                <a:tc rowSpan="2">
                  <a:txBody>
                    <a:bodyPr/>
                    <a:lstStyle/>
                    <a:p>
                      <a:pPr>
                        <a:lnSpc>
                          <a:spcPct val="107000"/>
                        </a:lnSpc>
                        <a:spcAft>
                          <a:spcPts val="0"/>
                        </a:spcAft>
                      </a:pPr>
                      <a:r>
                        <a:rPr lang="en-NZ" sz="2800" dirty="0">
                          <a:effectLst/>
                        </a:rPr>
                        <a:t>Atoll of usual residence</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NZ" sz="2800" dirty="0">
                          <a:effectLst/>
                        </a:rPr>
                        <a:t>De jure usually resident population</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NZ"/>
                    </a:p>
                  </a:txBody>
                  <a:tcPr/>
                </a:tc>
                <a:tc gridSpan="2">
                  <a:txBody>
                    <a:bodyPr/>
                    <a:lstStyle/>
                    <a:p>
                      <a:pPr algn="ctr">
                        <a:lnSpc>
                          <a:spcPct val="107000"/>
                        </a:lnSpc>
                        <a:spcAft>
                          <a:spcPts val="0"/>
                        </a:spcAft>
                      </a:pPr>
                      <a:r>
                        <a:rPr lang="en-NZ" sz="2800">
                          <a:effectLst/>
                        </a:rPr>
                        <a:t>Increase or decrease(-) 2011-2016</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NZ"/>
                    </a:p>
                  </a:txBody>
                  <a:tcPr/>
                </a:tc>
              </a:tr>
              <a:tr h="595585">
                <a:tc vMerge="1">
                  <a:txBody>
                    <a:bodyPr/>
                    <a:lstStyle/>
                    <a:p>
                      <a:endParaRPr lang="en-NZ"/>
                    </a:p>
                  </a:txBody>
                  <a:tcPr/>
                </a:tc>
                <a:tc>
                  <a:txBody>
                    <a:bodyPr/>
                    <a:lstStyle/>
                    <a:p>
                      <a:pPr algn="ctr">
                        <a:lnSpc>
                          <a:spcPct val="107000"/>
                        </a:lnSpc>
                        <a:spcAft>
                          <a:spcPts val="0"/>
                        </a:spcAft>
                      </a:pPr>
                      <a:r>
                        <a:rPr lang="en-NZ" sz="2800" dirty="0">
                          <a:effectLst/>
                        </a:rPr>
                        <a:t>2011</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dirty="0">
                          <a:effectLst/>
                        </a:rPr>
                        <a:t>2016</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Number</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Percent</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9229">
                <a:tc>
                  <a:txBody>
                    <a:bodyPr/>
                    <a:lstStyle/>
                    <a:p>
                      <a:pPr>
                        <a:lnSpc>
                          <a:spcPct val="107000"/>
                        </a:lnSpc>
                        <a:spcAft>
                          <a:spcPts val="0"/>
                        </a:spcAft>
                      </a:pPr>
                      <a:r>
                        <a:rPr lang="en-NZ" sz="2800">
                          <a:effectLst/>
                        </a:rPr>
                        <a:t>Atafu</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482</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dirty="0">
                          <a:effectLst/>
                        </a:rPr>
                        <a:t>519</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dirty="0">
                          <a:effectLst/>
                        </a:rPr>
                        <a:t>37</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7.7</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9229">
                <a:tc>
                  <a:txBody>
                    <a:bodyPr/>
                    <a:lstStyle/>
                    <a:p>
                      <a:pPr>
                        <a:lnSpc>
                          <a:spcPct val="107000"/>
                        </a:lnSpc>
                        <a:spcAft>
                          <a:spcPts val="0"/>
                        </a:spcAft>
                      </a:pPr>
                      <a:r>
                        <a:rPr lang="en-NZ" sz="2800">
                          <a:effectLst/>
                        </a:rPr>
                        <a:t>Fakaofo</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490</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484</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dirty="0">
                          <a:effectLst/>
                        </a:rPr>
                        <a:t>-6</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dirty="0">
                          <a:effectLst/>
                        </a:rPr>
                        <a:t>-1.2</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9229">
                <a:tc>
                  <a:txBody>
                    <a:bodyPr/>
                    <a:lstStyle/>
                    <a:p>
                      <a:pPr>
                        <a:lnSpc>
                          <a:spcPct val="107000"/>
                        </a:lnSpc>
                        <a:spcAft>
                          <a:spcPts val="0"/>
                        </a:spcAft>
                      </a:pPr>
                      <a:r>
                        <a:rPr lang="en-NZ" sz="2800">
                          <a:effectLst/>
                        </a:rPr>
                        <a:t>Nukunonu</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397</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448</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51</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dirty="0">
                          <a:effectLst/>
                        </a:rPr>
                        <a:t>12.8</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9229">
                <a:tc>
                  <a:txBody>
                    <a:bodyPr/>
                    <a:lstStyle/>
                    <a:p>
                      <a:pPr>
                        <a:lnSpc>
                          <a:spcPct val="107000"/>
                        </a:lnSpc>
                        <a:spcAft>
                          <a:spcPts val="0"/>
                        </a:spcAft>
                      </a:pPr>
                      <a:r>
                        <a:rPr lang="en-NZ" sz="2800">
                          <a:effectLst/>
                        </a:rPr>
                        <a:t>Samoa</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42</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48</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6</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dirty="0">
                          <a:effectLst/>
                        </a:rPr>
                        <a:t>14.3</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9229">
                <a:tc>
                  <a:txBody>
                    <a:bodyPr/>
                    <a:lstStyle/>
                    <a:p>
                      <a:pPr>
                        <a:lnSpc>
                          <a:spcPct val="107000"/>
                        </a:lnSpc>
                        <a:spcAft>
                          <a:spcPts val="0"/>
                        </a:spcAft>
                      </a:pPr>
                      <a:r>
                        <a:rPr lang="en-NZ" sz="2800">
                          <a:effectLst/>
                        </a:rPr>
                        <a:t>Total</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1,411</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1,499</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a:effectLst/>
                        </a:rPr>
                        <a:t>88</a:t>
                      </a:r>
                      <a:endParaRPr lang="en-NZ"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2800" dirty="0">
                          <a:effectLst/>
                        </a:rPr>
                        <a:t>6.2</a:t>
                      </a:r>
                      <a:endParaRPr lang="en-NZ"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30</a:t>
            </a:fld>
            <a:endParaRPr lang="en-NZ"/>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3793"/>
            <a:ext cx="9144000" cy="549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44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31</a:t>
            </a:fld>
            <a:endParaRPr lang="en-NZ"/>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408884"/>
            <a:ext cx="8280920" cy="598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29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AEB10E25-52EA-4AD7-8919-1272C43C5FBF}" type="slidenum">
              <a:rPr lang="en-NZ" smtClean="0"/>
              <a:pPr>
                <a:defRPr/>
              </a:pPr>
              <a:t>32</a:t>
            </a:fld>
            <a:endParaRPr lang="en-NZ"/>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01" y="1196752"/>
            <a:ext cx="8229600"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113" y="2073416"/>
            <a:ext cx="7851775"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53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AEB10E25-52EA-4AD7-8919-1272C43C5FBF}" type="slidenum">
              <a:rPr lang="en-NZ" smtClean="0"/>
              <a:pPr>
                <a:defRPr/>
              </a:pPr>
              <a:t>33</a:t>
            </a:fld>
            <a:endParaRPr lang="en-NZ"/>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 y="54526"/>
            <a:ext cx="9137806" cy="6830858"/>
          </a:xfrm>
          <a:prstGeom prst="rect">
            <a:avLst/>
          </a:prstGeom>
        </p:spPr>
      </p:pic>
    </p:spTree>
    <p:extLst>
      <p:ext uri="{BB962C8B-B14F-4D97-AF65-F5344CB8AC3E}">
        <p14:creationId xmlns:p14="http://schemas.microsoft.com/office/powerpoint/2010/main" val="2515862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AEB10E25-52EA-4AD7-8919-1272C43C5FBF}" type="slidenum">
              <a:rPr lang="en-NZ" smtClean="0"/>
              <a:pPr>
                <a:defRPr/>
              </a:pPr>
              <a:t>34</a:t>
            </a:fld>
            <a:endParaRPr lang="en-NZ"/>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944" y="0"/>
            <a:ext cx="6518056" cy="6858000"/>
          </a:xfrm>
          <a:prstGeom prst="rect">
            <a:avLst/>
          </a:prstGeom>
        </p:spPr>
      </p:pic>
    </p:spTree>
    <p:extLst>
      <p:ext uri="{BB962C8B-B14F-4D97-AF65-F5344CB8AC3E}">
        <p14:creationId xmlns:p14="http://schemas.microsoft.com/office/powerpoint/2010/main" val="421095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pPr>
              <a:defRPr/>
            </a:pPr>
            <a:r>
              <a:rPr lang="en-NZ" smtClean="0"/>
              <a:t>TOPSS presentation to the Social Portfolio 11 May 2011</a:t>
            </a:r>
            <a:endParaRPr lang="en-US"/>
          </a:p>
        </p:txBody>
      </p:sp>
      <p:sp>
        <p:nvSpPr>
          <p:cNvPr id="4" name="Slide Number Placeholder 3"/>
          <p:cNvSpPr>
            <a:spLocks noGrp="1"/>
          </p:cNvSpPr>
          <p:nvPr>
            <p:ph type="sldNum" sz="quarter" idx="16"/>
          </p:nvPr>
        </p:nvSpPr>
        <p:spPr/>
        <p:txBody>
          <a:bodyPr/>
          <a:lstStyle/>
          <a:p>
            <a:pPr>
              <a:defRPr/>
            </a:pPr>
            <a:fld id="{AEB10E25-52EA-4AD7-8919-1272C43C5FBF}" type="slidenum">
              <a:rPr lang="en-NZ" smtClean="0"/>
              <a:pPr>
                <a:defRPr/>
              </a:pPr>
              <a:t>35</a:t>
            </a:fld>
            <a:endParaRPr lang="en-NZ"/>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71400"/>
            <a:ext cx="11779250" cy="741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6185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pPr>
              <a:defRPr/>
            </a:pPr>
            <a:r>
              <a:rPr lang="en-NZ" smtClean="0"/>
              <a:t>TOPSS presentation to the Social Portfolio 11 May 2011</a:t>
            </a:r>
            <a:endParaRPr lang="en-US"/>
          </a:p>
        </p:txBody>
      </p:sp>
      <p:sp>
        <p:nvSpPr>
          <p:cNvPr id="4" name="Slide Number Placeholder 3"/>
          <p:cNvSpPr>
            <a:spLocks noGrp="1"/>
          </p:cNvSpPr>
          <p:nvPr>
            <p:ph type="sldNum" sz="quarter" idx="16"/>
          </p:nvPr>
        </p:nvSpPr>
        <p:spPr/>
        <p:txBody>
          <a:bodyPr/>
          <a:lstStyle/>
          <a:p>
            <a:pPr>
              <a:defRPr/>
            </a:pPr>
            <a:fld id="{AEB10E25-52EA-4AD7-8919-1272C43C5FBF}" type="slidenum">
              <a:rPr lang="en-NZ" smtClean="0"/>
              <a:pPr>
                <a:defRPr/>
              </a:pPr>
              <a:t>36</a:t>
            </a:fld>
            <a:endParaRPr lang="en-NZ"/>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293965"/>
            <a:ext cx="13808076" cy="920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93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317" y="294936"/>
            <a:ext cx="5506526" cy="656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4294967295"/>
          </p:nvPr>
        </p:nvSpPr>
        <p:spPr>
          <a:xfrm>
            <a:off x="3124200" y="6176682"/>
            <a:ext cx="2895600" cy="224118"/>
          </a:xfrm>
          <a:prstGeom prst="rect">
            <a:avLst/>
          </a:prstGeom>
        </p:spPr>
        <p:txBody>
          <a:bodyPr/>
          <a:lstStyle/>
          <a:p>
            <a:pP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176682"/>
            <a:ext cx="2895600" cy="224118"/>
          </a:xfrm>
          <a:prstGeom prst="rect">
            <a:avLst/>
          </a:prstGeom>
        </p:spPr>
        <p:txBody>
          <a:bodyPr/>
          <a:lstStyle/>
          <a:p>
            <a:pPr>
              <a:defRPr/>
            </a:pPr>
            <a:endParaRPr lang="en-US" dirty="0"/>
          </a:p>
        </p:txBody>
      </p:sp>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5</a:t>
            </a:fld>
            <a:endParaRPr lang="en-NZ"/>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1" y="1432672"/>
            <a:ext cx="7776864" cy="542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6</a:t>
            </a:fld>
            <a:endParaRPr lang="en-NZ"/>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80557"/>
            <a:ext cx="8496944" cy="573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72568"/>
            <a:ext cx="7992888" cy="515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7</a:t>
            </a:fld>
            <a:endParaRPr lang="en-NZ"/>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8</a:t>
            </a:fld>
            <a:endParaRPr lang="en-NZ"/>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00" y="44624"/>
            <a:ext cx="10335363"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176682"/>
            <a:ext cx="2895600" cy="224118"/>
          </a:xfrm>
          <a:prstGeom prst="rect">
            <a:avLst/>
          </a:prstGeom>
        </p:spPr>
        <p:txBody>
          <a:bodyPr/>
          <a:lstStyle/>
          <a:p>
            <a:pPr>
              <a:defRPr/>
            </a:pPr>
            <a:endParaRPr lang="en-US" dirty="0"/>
          </a:p>
        </p:txBody>
      </p:sp>
      <p:sp>
        <p:nvSpPr>
          <p:cNvPr id="5" name="Slide Number Placeholder 4"/>
          <p:cNvSpPr>
            <a:spLocks noGrp="1"/>
          </p:cNvSpPr>
          <p:nvPr>
            <p:ph type="sldNum" sz="quarter" idx="16"/>
          </p:nvPr>
        </p:nvSpPr>
        <p:spPr/>
        <p:txBody>
          <a:bodyPr/>
          <a:lstStyle/>
          <a:p>
            <a:pPr>
              <a:defRPr/>
            </a:pPr>
            <a:fld id="{15EDE04D-1EB5-46C6-9EB0-A1A637461580}" type="slidenum">
              <a:rPr lang="en-NZ" smtClean="0"/>
              <a:pPr>
                <a:defRPr/>
              </a:pPr>
              <a:t>9</a:t>
            </a:fld>
            <a:endParaRPr lang="en-NZ"/>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8" y="1628800"/>
            <a:ext cx="9135485" cy="548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atistics NZ template - Green">
  <a:themeElements>
    <a:clrScheme name="Custom 1">
      <a:dk1>
        <a:sysClr val="windowText" lastClr="000000"/>
      </a:dk1>
      <a:lt1>
        <a:sysClr val="window" lastClr="FFFFFF"/>
      </a:lt1>
      <a:dk2>
        <a:srgbClr val="1F497D"/>
      </a:dk2>
      <a:lt2>
        <a:srgbClr val="EEECE1"/>
      </a:lt2>
      <a:accent1>
        <a:srgbClr val="4F81BD"/>
      </a:accent1>
      <a:accent2>
        <a:srgbClr val="599CA5"/>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tistics NZ template - Green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10031</TotalTime>
  <Words>2223</Words>
  <Application>Microsoft Office PowerPoint</Application>
  <PresentationFormat>On-screen Show (4:3)</PresentationFormat>
  <Paragraphs>327</Paragraphs>
  <Slides>36</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ＭＳ Ｐゴシック</vt:lpstr>
      <vt:lpstr>Arial</vt:lpstr>
      <vt:lpstr>Arial Mäori</vt:lpstr>
      <vt:lpstr>Calibri</vt:lpstr>
      <vt:lpstr>Lucida Grande</vt:lpstr>
      <vt:lpstr>Times New Roman</vt:lpstr>
      <vt:lpstr>Statistics NZ template - Green</vt:lpstr>
      <vt:lpstr>Statistics NZ template - Green title page</vt:lpstr>
      <vt:lpstr> Tuhiga Igoa Tokelau 2016 </vt:lpstr>
      <vt:lpstr>Fakamatalaga e maua</vt:lpstr>
      <vt:lpstr>Changes in de jure usually resident population count by atoll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Statistics New Zealand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 – click here to add title</dc:title>
  <dc:creator>AMelvill</dc:creator>
  <cp:lastModifiedBy>iapi</cp:lastModifiedBy>
  <cp:revision>725</cp:revision>
  <cp:lastPrinted>2017-05-23T21:52:36Z</cp:lastPrinted>
  <dcterms:created xsi:type="dcterms:W3CDTF">2009-08-17T04:21:41Z</dcterms:created>
  <dcterms:modified xsi:type="dcterms:W3CDTF">2017-05-23T21:53:38Z</dcterms:modified>
</cp:coreProperties>
</file>